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1" d="100"/>
          <a:sy n="161" d="100"/>
        </p:scale>
        <p:origin x="-572" y="-68"/>
      </p:cViewPr>
      <p:guideLst>
        <p:guide orient="horz" pos="162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f59235bdfd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f59235bdfd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30430358dfe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30430358df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f59235bdfd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f59235bdfd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0430358dfe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30430358dfe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0430358dfe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0430358dfe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04629fb58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04629fb58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0430358dfe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0430358dfe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e67f1d5695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e67f1d5695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2e67f1d5695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2e67f1d569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fb143dff2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2fb143dff2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e67f1d569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e67f1d569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30430358dfe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30430358df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0430358dfe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30430358dfe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0430358df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0430358df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0430358dfe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0430358dfe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0430358dfe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0430358df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0430358dfe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0430358dfe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f59235bdf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f59235bd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0430358dfe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0430358dfe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0430358dfe_0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0430358dfe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2f59235bdfd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2f59235bdf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d31053eca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2d31053eca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0430358dfe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0430358dfe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2e67f1d569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2e67f1d569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t"/>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www.visitsouthestonia.com"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498600"/>
            <a:ext cx="8520600" cy="1666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t" sz="2650" b="1">
                <a:solidFill>
                  <a:srgbClr val="274E13"/>
                </a:solidFill>
                <a:latin typeface="Calibri"/>
                <a:ea typeface="Calibri"/>
                <a:cs typeface="Calibri"/>
                <a:sym typeface="Calibri"/>
              </a:rPr>
              <a:t>Project „Forest and Coastal Hiking Trails' accessibility improvement for different social groups” partners meeting</a:t>
            </a:r>
            <a:endParaRPr sz="2650">
              <a:solidFill>
                <a:srgbClr val="274E13"/>
              </a:solidFill>
              <a:latin typeface="Calibri"/>
              <a:ea typeface="Calibri"/>
              <a:cs typeface="Calibri"/>
              <a:sym typeface="Calibri"/>
            </a:endParaRPr>
          </a:p>
          <a:p>
            <a:pPr marL="0" lvl="0" indent="0" algn="ctr" rtl="0">
              <a:spcBef>
                <a:spcPts val="0"/>
              </a:spcBef>
              <a:spcAft>
                <a:spcPts val="0"/>
              </a:spcAft>
              <a:buNone/>
            </a:pPr>
            <a:r>
              <a:rPr lang="et" sz="2650">
                <a:solidFill>
                  <a:srgbClr val="274E13"/>
                </a:solidFill>
                <a:latin typeface="Calibri"/>
                <a:ea typeface="Calibri"/>
                <a:cs typeface="Calibri"/>
                <a:sym typeface="Calibri"/>
              </a:rPr>
              <a:t>24.09.2024, Vidzeme</a:t>
            </a:r>
            <a:endParaRPr sz="2650">
              <a:solidFill>
                <a:srgbClr val="274E13"/>
              </a:solidFill>
              <a:latin typeface="Calibri"/>
              <a:ea typeface="Calibri"/>
              <a:cs typeface="Calibri"/>
              <a:sym typeface="Calibri"/>
            </a:endParaRPr>
          </a:p>
        </p:txBody>
      </p:sp>
      <p:sp>
        <p:nvSpPr>
          <p:cNvPr id="55" name="Google Shape;55;p13"/>
          <p:cNvSpPr txBox="1">
            <a:spLocks noGrp="1"/>
          </p:cNvSpPr>
          <p:nvPr>
            <p:ph type="subTitle" idx="1"/>
          </p:nvPr>
        </p:nvSpPr>
        <p:spPr>
          <a:xfrm>
            <a:off x="416325" y="4553400"/>
            <a:ext cx="8520600" cy="590100"/>
          </a:xfrm>
          <a:prstGeom prst="rect">
            <a:avLst/>
          </a:prstGeom>
        </p:spPr>
        <p:txBody>
          <a:bodyPr spcFirstLastPara="1" wrap="square" lIns="91425" tIns="91425" rIns="91425" bIns="91425" anchor="t" anchorCtr="0">
            <a:normAutofit/>
          </a:bodyPr>
          <a:lstStyle/>
          <a:p>
            <a:pPr marL="0" lvl="0" indent="0" algn="ctr" rtl="0">
              <a:lnSpc>
                <a:spcPct val="115000"/>
              </a:lnSpc>
              <a:spcBef>
                <a:spcPts val="1200"/>
              </a:spcBef>
              <a:spcAft>
                <a:spcPts val="0"/>
              </a:spcAft>
              <a:buNone/>
            </a:pPr>
            <a:r>
              <a:rPr lang="et" sz="1200" b="1">
                <a:solidFill>
                  <a:srgbClr val="274E13"/>
                </a:solidFill>
              </a:rPr>
              <a:t>Project ID and acronym: </a:t>
            </a:r>
            <a:r>
              <a:rPr lang="et" sz="1200">
                <a:solidFill>
                  <a:srgbClr val="274E13"/>
                </a:solidFill>
              </a:rPr>
              <a:t>EE-LV00013 – Accessible Hiking Trails</a:t>
            </a:r>
            <a:endParaRPr sz="1200">
              <a:solidFill>
                <a:srgbClr val="274E13"/>
              </a:solidFill>
            </a:endParaRPr>
          </a:p>
        </p:txBody>
      </p:sp>
      <p:pic>
        <p:nvPicPr>
          <p:cNvPr id="56" name="Google Shape;56;p13"/>
          <p:cNvPicPr preferRelativeResize="0"/>
          <p:nvPr/>
        </p:nvPicPr>
        <p:blipFill>
          <a:blip r:embed="rId3">
            <a:alphaModFix/>
          </a:blip>
          <a:stretch>
            <a:fillRect/>
          </a:stretch>
        </p:blipFill>
        <p:spPr>
          <a:xfrm>
            <a:off x="2260613" y="160475"/>
            <a:ext cx="4622774" cy="139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ERTO</a:t>
            </a:r>
            <a:endParaRPr/>
          </a:p>
        </p:txBody>
      </p:sp>
      <p:sp>
        <p:nvSpPr>
          <p:cNvPr id="118" name="Google Shape;11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70000" lnSpcReduction="10000"/>
          </a:bodyPr>
          <a:lstStyle/>
          <a:p>
            <a:pPr marL="457200" lvl="0" indent="-329185" algn="l" rtl="0">
              <a:spcBef>
                <a:spcPts val="0"/>
              </a:spcBef>
              <a:spcAft>
                <a:spcPts val="0"/>
              </a:spcAft>
              <a:buSzPct val="100000"/>
              <a:buChar char="➢"/>
            </a:pPr>
            <a:r>
              <a:rPr lang="et" sz="2262"/>
              <a:t>Participation in a meeting organized by Setomaa municipality with Jakob Rosin, a representative of visually impaired individuals from the NGO Ligipääsuke, with the aim of obtaining recommendations on how to make the hiking trail more accessible for visually impaired people.</a:t>
            </a:r>
            <a:endParaRPr sz="2262"/>
          </a:p>
          <a:p>
            <a:pPr marL="457200" lvl="0" indent="-329185" algn="l" rtl="0">
              <a:spcBef>
                <a:spcPts val="0"/>
              </a:spcBef>
              <a:spcAft>
                <a:spcPts val="0"/>
              </a:spcAft>
              <a:buSzPct val="100000"/>
              <a:buChar char="➢"/>
            </a:pPr>
            <a:r>
              <a:rPr lang="et" sz="2262"/>
              <a:t>Maintaining contact with Polina Rožkova, a representative of the Latvian association for people with mobility impairments, with feedback expected at the end of September 2024.</a:t>
            </a:r>
            <a:endParaRPr sz="2262"/>
          </a:p>
          <a:p>
            <a:pPr marL="457200" lvl="0" indent="-329185" algn="l" rtl="0">
              <a:spcBef>
                <a:spcPts val="0"/>
              </a:spcBef>
              <a:spcAft>
                <a:spcPts val="0"/>
              </a:spcAft>
              <a:buSzPct val="100000"/>
              <a:buChar char="➢"/>
            </a:pPr>
            <a:r>
              <a:rPr lang="et" sz="2262"/>
              <a:t>Issuing the Hiker-Friendly label (5 new recipients of the label).</a:t>
            </a:r>
            <a:endParaRPr sz="2262"/>
          </a:p>
          <a:p>
            <a:pPr marL="457200" lvl="0" indent="-329185" algn="l" rtl="0">
              <a:spcBef>
                <a:spcPts val="0"/>
              </a:spcBef>
              <a:spcAft>
                <a:spcPts val="0"/>
              </a:spcAft>
              <a:buSzPct val="100000"/>
              <a:buChar char="➢"/>
            </a:pPr>
            <a:r>
              <a:rPr lang="et" sz="2262"/>
              <a:t>Updating of the label "Hiker Friendly" + sign sub-specializations </a:t>
            </a:r>
            <a:r>
              <a:rPr lang="et" sz="2300"/>
              <a:t>(Children-friendly, Wheelchair accessible, Visually accessible)</a:t>
            </a:r>
            <a:r>
              <a:rPr lang="et" sz="2262"/>
              <a:t> translations into Estonian language</a:t>
            </a:r>
            <a:endParaRPr sz="2262"/>
          </a:p>
          <a:p>
            <a:pPr marL="457200" lvl="0" indent="-329185" algn="l" rtl="0">
              <a:spcBef>
                <a:spcPts val="0"/>
              </a:spcBef>
              <a:spcAft>
                <a:spcPts val="0"/>
              </a:spcAft>
              <a:buSzPct val="100000"/>
              <a:buChar char="➢"/>
            </a:pPr>
            <a:r>
              <a:rPr lang="et" sz="2262"/>
              <a:t>Cameras update</a:t>
            </a:r>
            <a:endParaRPr sz="2262"/>
          </a:p>
          <a:p>
            <a:pPr marL="457200" lvl="0" indent="0" algn="l" rtl="0">
              <a:spcBef>
                <a:spcPts val="1200"/>
              </a:spcBef>
              <a:spcAft>
                <a:spcPts val="120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3"/>
          <p:cNvSpPr txBox="1">
            <a:spLocks noGrp="1"/>
          </p:cNvSpPr>
          <p:nvPr>
            <p:ph type="title"/>
          </p:nvPr>
        </p:nvSpPr>
        <p:spPr>
          <a:xfrm>
            <a:off x="311700" y="1536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Cameras</a:t>
            </a:r>
            <a:endParaRPr/>
          </a:p>
        </p:txBody>
      </p:sp>
      <p:sp>
        <p:nvSpPr>
          <p:cNvPr id="124" name="Google Shape;124;p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5" name="Google Shape;125;p23"/>
          <p:cNvPicPr preferRelativeResize="0"/>
          <p:nvPr/>
        </p:nvPicPr>
        <p:blipFill rotWithShape="1">
          <a:blip r:embed="rId3">
            <a:alphaModFix/>
          </a:blip>
          <a:srcRect t="18708" b="5396"/>
          <a:stretch/>
        </p:blipFill>
        <p:spPr>
          <a:xfrm>
            <a:off x="0" y="810800"/>
            <a:ext cx="9144001" cy="39019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11700" y="96875"/>
            <a:ext cx="20355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ERTO</a:t>
            </a:r>
            <a:endParaRPr/>
          </a:p>
        </p:txBody>
      </p:sp>
      <p:sp>
        <p:nvSpPr>
          <p:cNvPr id="131" name="Google Shape;131;p24"/>
          <p:cNvSpPr txBox="1">
            <a:spLocks noGrp="1"/>
          </p:cNvSpPr>
          <p:nvPr>
            <p:ph type="body" idx="1"/>
          </p:nvPr>
        </p:nvSpPr>
        <p:spPr>
          <a:xfrm>
            <a:off x="311700" y="669575"/>
            <a:ext cx="8520600" cy="2214900"/>
          </a:xfrm>
          <a:prstGeom prst="rect">
            <a:avLst/>
          </a:prstGeom>
        </p:spPr>
        <p:txBody>
          <a:bodyPr spcFirstLastPara="1" wrap="square" lIns="91425" tIns="91425" rIns="91425" bIns="91425" anchor="t" anchorCtr="0">
            <a:noAutofit/>
          </a:bodyPr>
          <a:lstStyle/>
          <a:p>
            <a:pPr marL="457200" lvl="0" indent="-304800" algn="l" rtl="0">
              <a:lnSpc>
                <a:spcPct val="95000"/>
              </a:lnSpc>
              <a:spcBef>
                <a:spcPts val="0"/>
              </a:spcBef>
              <a:spcAft>
                <a:spcPts val="0"/>
              </a:spcAft>
              <a:buSzPts val="1200"/>
              <a:buChar char="➢"/>
            </a:pPr>
            <a:r>
              <a:rPr lang="et" sz="1200"/>
              <a:t>Gathering input and agreeing on content with the Guides' Association regarding the compilation of a handbook for guides, which includes chapters on organizing hikes for various social target groups.</a:t>
            </a:r>
            <a:endParaRPr sz="1200"/>
          </a:p>
          <a:p>
            <a:pPr marL="457200" lvl="0" indent="-304800" algn="l" rtl="0">
              <a:lnSpc>
                <a:spcPct val="95000"/>
              </a:lnSpc>
              <a:spcBef>
                <a:spcPts val="0"/>
              </a:spcBef>
              <a:spcAft>
                <a:spcPts val="0"/>
              </a:spcAft>
              <a:buSzPts val="1200"/>
              <a:buChar char="➢"/>
            </a:pPr>
            <a:r>
              <a:rPr lang="et" sz="1200"/>
              <a:t>How the guide's should work with various social groups is described in the manual: with children, elderly people, VIP clients (e.g. representatives of power, people of very high prestige etc.), people of different genders, people with special interests (e.g. with a deep interest in nature, cultural interest, military interest, etc), people with special needs (vision disability, hearing disability, intellectual disability, mobility impaired). In addition, in the manual are touched how the guide has to deal with other health disorders if they appear (allergies, mental disorders, food intolerance, etc.).</a:t>
            </a:r>
            <a:endParaRPr sz="1200"/>
          </a:p>
          <a:p>
            <a:pPr marL="457200" lvl="0" indent="-304800" algn="l" rtl="0">
              <a:lnSpc>
                <a:spcPct val="95000"/>
              </a:lnSpc>
              <a:spcBef>
                <a:spcPts val="0"/>
              </a:spcBef>
              <a:spcAft>
                <a:spcPts val="0"/>
              </a:spcAft>
              <a:buSzPts val="1200"/>
              <a:buChar char="➢"/>
            </a:pPr>
            <a:r>
              <a:rPr lang="et" sz="1200"/>
              <a:t>The concept of rural life guide (</a:t>
            </a:r>
            <a:r>
              <a:rPr lang="et" sz="1200" i="1"/>
              <a:t>maaelugiid)</a:t>
            </a:r>
            <a:r>
              <a:rPr lang="et" sz="1200"/>
              <a:t> has been introduced as a new topic - who is he, how to introduce rural lifestyle, where to get information, etc.</a:t>
            </a:r>
            <a:endParaRPr sz="1200"/>
          </a:p>
          <a:p>
            <a:pPr marL="457200" lvl="0" indent="-304800" algn="l" rtl="0">
              <a:lnSpc>
                <a:spcPct val="95000"/>
              </a:lnSpc>
              <a:spcBef>
                <a:spcPts val="0"/>
              </a:spcBef>
              <a:spcAft>
                <a:spcPts val="0"/>
              </a:spcAft>
              <a:buSzPts val="1200"/>
              <a:buChar char="➢"/>
            </a:pPr>
            <a:r>
              <a:rPr lang="et" sz="1200"/>
              <a:t>Coordination of the handbook content with representatives of social target groups (ongoing at the moment)</a:t>
            </a:r>
            <a:endParaRPr sz="1200"/>
          </a:p>
          <a:p>
            <a:pPr marL="457200" lvl="0" indent="-304800" algn="l" rtl="0">
              <a:lnSpc>
                <a:spcPct val="95000"/>
              </a:lnSpc>
              <a:spcBef>
                <a:spcPts val="0"/>
              </a:spcBef>
              <a:spcAft>
                <a:spcPts val="0"/>
              </a:spcAft>
              <a:buSzPts val="1200"/>
              <a:buChar char="➢"/>
            </a:pPr>
            <a:r>
              <a:rPr lang="et" sz="1200"/>
              <a:t>Presentation and coordination of the handbook content with Latvian partners</a:t>
            </a:r>
            <a:endParaRPr sz="1200"/>
          </a:p>
          <a:p>
            <a:pPr marL="457200" lvl="0" indent="0" algn="l" rtl="0">
              <a:lnSpc>
                <a:spcPct val="95000"/>
              </a:lnSpc>
              <a:spcBef>
                <a:spcPts val="1200"/>
              </a:spcBef>
              <a:spcAft>
                <a:spcPts val="1200"/>
              </a:spcAft>
              <a:buSzPts val="770"/>
              <a:buNone/>
            </a:pPr>
            <a:endParaRPr sz="1200"/>
          </a:p>
        </p:txBody>
      </p:sp>
      <p:pic>
        <p:nvPicPr>
          <p:cNvPr id="132" name="Google Shape;132;p24"/>
          <p:cNvPicPr preferRelativeResize="0"/>
          <p:nvPr/>
        </p:nvPicPr>
        <p:blipFill>
          <a:blip r:embed="rId3">
            <a:alphaModFix/>
          </a:blip>
          <a:stretch>
            <a:fillRect/>
          </a:stretch>
        </p:blipFill>
        <p:spPr>
          <a:xfrm>
            <a:off x="4925600" y="2880450"/>
            <a:ext cx="3937651" cy="2214926"/>
          </a:xfrm>
          <a:prstGeom prst="rect">
            <a:avLst/>
          </a:prstGeom>
          <a:noFill/>
          <a:ln>
            <a:noFill/>
          </a:ln>
        </p:spPr>
      </p:pic>
      <p:pic>
        <p:nvPicPr>
          <p:cNvPr id="133" name="Google Shape;133;p24"/>
          <p:cNvPicPr preferRelativeResize="0"/>
          <p:nvPr/>
        </p:nvPicPr>
        <p:blipFill rotWithShape="1">
          <a:blip r:embed="rId4">
            <a:alphaModFix/>
          </a:blip>
          <a:srcRect l="4175" t="11863" r="-11783"/>
          <a:stretch/>
        </p:blipFill>
        <p:spPr>
          <a:xfrm>
            <a:off x="504125" y="2880450"/>
            <a:ext cx="4302924" cy="2214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5"/>
          <p:cNvSpPr txBox="1">
            <a:spLocks noGrp="1"/>
          </p:cNvSpPr>
          <p:nvPr>
            <p:ph type="body" idx="1"/>
          </p:nvPr>
        </p:nvSpPr>
        <p:spPr>
          <a:xfrm>
            <a:off x="199400" y="175425"/>
            <a:ext cx="8520600" cy="1104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t"/>
              <a:t>Collaboration with Markos Parve, who completed the Coastal Hiking Trail from the Kaliningrad-Lithuania border to Tallinn (posts about day hikes shared on social media, feedback received from hikers).</a:t>
            </a:r>
            <a:endParaRPr/>
          </a:p>
        </p:txBody>
      </p:sp>
      <p:pic>
        <p:nvPicPr>
          <p:cNvPr id="139" name="Google Shape;139;p25"/>
          <p:cNvPicPr preferRelativeResize="0"/>
          <p:nvPr/>
        </p:nvPicPr>
        <p:blipFill rotWithShape="1">
          <a:blip r:embed="rId3">
            <a:alphaModFix/>
          </a:blip>
          <a:srcRect t="10245" b="7395"/>
          <a:stretch/>
        </p:blipFill>
        <p:spPr>
          <a:xfrm>
            <a:off x="314450" y="1280325"/>
            <a:ext cx="7979650" cy="3694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Feedback Markos Parve</a:t>
            </a:r>
            <a:endParaRPr/>
          </a:p>
        </p:txBody>
      </p:sp>
      <p:sp>
        <p:nvSpPr>
          <p:cNvPr id="145" name="Google Shape;145;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t"/>
              <a:t>overall very good</a:t>
            </a:r>
            <a:endParaRPr/>
          </a:p>
          <a:p>
            <a:pPr marL="457200" lvl="0" indent="-342900" algn="l" rtl="0">
              <a:spcBef>
                <a:spcPts val="0"/>
              </a:spcBef>
              <a:spcAft>
                <a:spcPts val="0"/>
              </a:spcAft>
              <a:buSzPts val="1800"/>
              <a:buChar char="●"/>
            </a:pPr>
            <a:r>
              <a:rPr lang="et"/>
              <a:t>suggestion more by the sea shore and forest (not asphalt and roads)</a:t>
            </a:r>
            <a:endParaRPr/>
          </a:p>
          <a:p>
            <a:pPr marL="457200" lvl="0" indent="-342900" algn="l" rtl="0">
              <a:spcBef>
                <a:spcPts val="0"/>
              </a:spcBef>
              <a:spcAft>
                <a:spcPts val="0"/>
              </a:spcAft>
              <a:buSzPts val="1800"/>
              <a:buChar char="●"/>
            </a:pPr>
            <a:r>
              <a:rPr lang="et"/>
              <a:t>confusing the Lithuanian part is not mentioned</a:t>
            </a:r>
            <a:endParaRPr/>
          </a:p>
          <a:p>
            <a:pPr marL="0" lvl="0" indent="0" algn="l" rtl="0">
              <a:spcBef>
                <a:spcPts val="1200"/>
              </a:spcBef>
              <a:spcAft>
                <a:spcPts val="0"/>
              </a:spcAft>
              <a:buNone/>
            </a:pPr>
            <a:r>
              <a:rPr lang="et"/>
              <a:t>On some stretches there are changes/detours</a:t>
            </a:r>
            <a:endParaRPr/>
          </a:p>
          <a:p>
            <a:pPr marL="0" lvl="0" indent="0" algn="l" rtl="0">
              <a:spcBef>
                <a:spcPts val="1200"/>
              </a:spcBef>
              <a:spcAft>
                <a:spcPts val="0"/>
              </a:spcAft>
              <a:buNone/>
            </a:pPr>
            <a:r>
              <a:rPr lang="et"/>
              <a:t>Markings needs refreshing</a:t>
            </a:r>
            <a:endParaRPr/>
          </a:p>
          <a:p>
            <a:pPr marL="0" lvl="0" indent="0" algn="l" rtl="0">
              <a:spcBef>
                <a:spcPts val="1200"/>
              </a:spcBef>
              <a:spcAft>
                <a:spcPts val="0"/>
              </a:spcAft>
              <a:buNone/>
            </a:pPr>
            <a:r>
              <a:rPr lang="et"/>
              <a:t>Information boards are not always on the strech/road</a:t>
            </a:r>
            <a:endParaRPr/>
          </a:p>
          <a:p>
            <a:pPr marL="0" lvl="0" indent="0" algn="l" rtl="0">
              <a:spcBef>
                <a:spcPts val="1200"/>
              </a:spcBef>
              <a:spcAft>
                <a:spcPts val="1200"/>
              </a:spcAft>
              <a:buNone/>
            </a:pPr>
            <a:r>
              <a:rPr lang="et"/>
              <a:t>The guidebook should distinguish between free camping areas and paid campsites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body" idx="1"/>
          </p:nvPr>
        </p:nvSpPr>
        <p:spPr>
          <a:xfrm>
            <a:off x="293100" y="238450"/>
            <a:ext cx="4125300" cy="14028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1" name="Google Shape;151;p27"/>
          <p:cNvPicPr preferRelativeResize="0"/>
          <p:nvPr/>
        </p:nvPicPr>
        <p:blipFill>
          <a:blip r:embed="rId3">
            <a:alphaModFix/>
          </a:blip>
          <a:stretch>
            <a:fillRect/>
          </a:stretch>
        </p:blipFill>
        <p:spPr>
          <a:xfrm>
            <a:off x="0" y="1727100"/>
            <a:ext cx="4572000" cy="3416400"/>
          </a:xfrm>
          <a:prstGeom prst="rect">
            <a:avLst/>
          </a:prstGeom>
          <a:noFill/>
          <a:ln>
            <a:noFill/>
          </a:ln>
        </p:spPr>
      </p:pic>
      <p:pic>
        <p:nvPicPr>
          <p:cNvPr id="152" name="Google Shape;152;p27"/>
          <p:cNvPicPr preferRelativeResize="0"/>
          <p:nvPr/>
        </p:nvPicPr>
        <p:blipFill>
          <a:blip r:embed="rId4">
            <a:alphaModFix/>
          </a:blip>
          <a:stretch>
            <a:fillRect/>
          </a:stretch>
        </p:blipFill>
        <p:spPr>
          <a:xfrm>
            <a:off x="4572000" y="0"/>
            <a:ext cx="4572000" cy="3416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ERTO near future</a:t>
            </a:r>
            <a:endParaRPr/>
          </a:p>
        </p:txBody>
      </p:sp>
      <p:sp>
        <p:nvSpPr>
          <p:cNvPr id="158" name="Google Shape;158;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t"/>
              <a:t>Training for entrepreneurs (regional seminar in Western Estonia) on possibilities for improving accessibility </a:t>
            </a:r>
            <a:endParaRPr/>
          </a:p>
          <a:p>
            <a:pPr marL="457200" lvl="0" indent="-342900" algn="l" rtl="0">
              <a:spcBef>
                <a:spcPts val="0"/>
              </a:spcBef>
              <a:spcAft>
                <a:spcPts val="0"/>
              </a:spcAft>
              <a:buSzPts val="1800"/>
              <a:buChar char="➢"/>
            </a:pPr>
            <a:r>
              <a:rPr lang="et"/>
              <a:t>Training event for service providers and guides (22.10.2024)</a:t>
            </a:r>
            <a:endParaRPr/>
          </a:p>
          <a:p>
            <a:pPr marL="457200" lvl="0" indent="-342900" algn="l" rtl="0">
              <a:spcBef>
                <a:spcPts val="0"/>
              </a:spcBef>
              <a:spcAft>
                <a:spcPts val="0"/>
              </a:spcAft>
              <a:buSzPts val="1800"/>
              <a:buChar char="➢"/>
            </a:pPr>
            <a:r>
              <a:rPr lang="et"/>
              <a:t>National dissemination event on 27.11.2024 focusing on hiking and accessibility topics</a:t>
            </a:r>
            <a:endParaRPr/>
          </a:p>
          <a:p>
            <a:pPr marL="457200" lvl="0" indent="-342900" algn="l" rtl="0">
              <a:spcBef>
                <a:spcPts val="0"/>
              </a:spcBef>
              <a:spcAft>
                <a:spcPts val="0"/>
              </a:spcAft>
              <a:buSzPts val="1800"/>
              <a:buChar char="➢"/>
            </a:pPr>
            <a:r>
              <a:rPr lang="et"/>
              <a:t>Processing feedback from hiker Markos Parve and implementing potential improvements</a:t>
            </a:r>
            <a:endParaRPr/>
          </a:p>
          <a:p>
            <a:pPr marL="457200" lvl="0" indent="-342900" algn="l" rtl="0">
              <a:spcBef>
                <a:spcPts val="0"/>
              </a:spcBef>
              <a:spcAft>
                <a:spcPts val="0"/>
              </a:spcAft>
              <a:buSzPts val="1800"/>
              <a:buChar char="➢"/>
            </a:pPr>
            <a:r>
              <a:rPr lang="et"/>
              <a:t>Processing feedback from Polina Rožkova, representative of the Latvian mobility impairment association (we may propose inviting her to speak at the regional seminar)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311700" y="445025"/>
            <a:ext cx="4326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Website updates</a:t>
            </a:r>
            <a:endParaRPr/>
          </a:p>
        </p:txBody>
      </p:sp>
      <p:sp>
        <p:nvSpPr>
          <p:cNvPr id="164" name="Google Shape;164;p29"/>
          <p:cNvSpPr txBox="1">
            <a:spLocks noGrp="1"/>
          </p:cNvSpPr>
          <p:nvPr>
            <p:ph type="body" idx="1"/>
          </p:nvPr>
        </p:nvSpPr>
        <p:spPr>
          <a:xfrm>
            <a:off x="311700" y="1152475"/>
            <a:ext cx="4326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274E13"/>
              </a:buClr>
              <a:buSzPts val="1800"/>
              <a:buChar char="●"/>
            </a:pPr>
            <a:r>
              <a:rPr lang="et">
                <a:solidFill>
                  <a:srgbClr val="274E13"/>
                </a:solidFill>
              </a:rPr>
              <a:t>website information updates</a:t>
            </a:r>
            <a:endParaRPr>
              <a:solidFill>
                <a:srgbClr val="274E13"/>
              </a:solidFill>
            </a:endParaRPr>
          </a:p>
          <a:p>
            <a:pPr marL="457200" lvl="0" indent="-342900" algn="l" rtl="0">
              <a:spcBef>
                <a:spcPts val="0"/>
              </a:spcBef>
              <a:spcAft>
                <a:spcPts val="0"/>
              </a:spcAft>
              <a:buClr>
                <a:srgbClr val="274E13"/>
              </a:buClr>
              <a:buSzPts val="1800"/>
              <a:buChar char="●"/>
            </a:pPr>
            <a:r>
              <a:rPr lang="et">
                <a:solidFill>
                  <a:srgbClr val="274E13"/>
                </a:solidFill>
              </a:rPr>
              <a:t>website analyze, changes</a:t>
            </a:r>
            <a:endParaRPr>
              <a:solidFill>
                <a:srgbClr val="274E13"/>
              </a:solidFill>
            </a:endParaRPr>
          </a:p>
          <a:p>
            <a:pPr marL="457200" lvl="0" indent="-342900" algn="l" rtl="0">
              <a:spcBef>
                <a:spcPts val="0"/>
              </a:spcBef>
              <a:spcAft>
                <a:spcPts val="0"/>
              </a:spcAft>
              <a:buClr>
                <a:srgbClr val="274E13"/>
              </a:buClr>
              <a:buSzPts val="1800"/>
              <a:buChar char="●"/>
            </a:pPr>
            <a:r>
              <a:rPr lang="et">
                <a:solidFill>
                  <a:srgbClr val="274E13"/>
                </a:solidFill>
              </a:rPr>
              <a:t>URL</a:t>
            </a:r>
            <a:endParaRPr>
              <a:solidFill>
                <a:srgbClr val="274E13"/>
              </a:solidFill>
            </a:endParaRPr>
          </a:p>
          <a:p>
            <a:pPr marL="457200" lvl="0" indent="-342900" algn="l" rtl="0">
              <a:spcBef>
                <a:spcPts val="0"/>
              </a:spcBef>
              <a:spcAft>
                <a:spcPts val="0"/>
              </a:spcAft>
              <a:buClr>
                <a:srgbClr val="274E13"/>
              </a:buClr>
              <a:buSzPts val="1800"/>
              <a:buChar char="●"/>
            </a:pPr>
            <a:r>
              <a:rPr lang="et">
                <a:solidFill>
                  <a:srgbClr val="274E13"/>
                </a:solidFill>
              </a:rPr>
              <a:t>broken links</a:t>
            </a:r>
            <a:endParaRPr>
              <a:solidFill>
                <a:srgbClr val="274E13"/>
              </a:solidFill>
            </a:endParaRPr>
          </a:p>
          <a:p>
            <a:pPr marL="457200" lvl="0" indent="-342900" algn="l" rtl="0">
              <a:lnSpc>
                <a:spcPct val="100000"/>
              </a:lnSpc>
              <a:spcBef>
                <a:spcPts val="0"/>
              </a:spcBef>
              <a:spcAft>
                <a:spcPts val="0"/>
              </a:spcAft>
              <a:buClr>
                <a:srgbClr val="274E13"/>
              </a:buClr>
              <a:buSzPts val="1800"/>
              <a:buChar char="●"/>
            </a:pPr>
            <a:r>
              <a:rPr lang="et">
                <a:solidFill>
                  <a:srgbClr val="274E13"/>
                </a:solidFill>
              </a:rPr>
              <a:t>needs updated technical search info</a:t>
            </a:r>
            <a:endParaRPr>
              <a:solidFill>
                <a:srgbClr val="274E13"/>
              </a:solidFill>
            </a:endParaRPr>
          </a:p>
          <a:p>
            <a:pPr marL="457200" lvl="0" indent="-342900" algn="l" rtl="0">
              <a:lnSpc>
                <a:spcPct val="100000"/>
              </a:lnSpc>
              <a:spcBef>
                <a:spcPts val="0"/>
              </a:spcBef>
              <a:spcAft>
                <a:spcPts val="0"/>
              </a:spcAft>
              <a:buClr>
                <a:srgbClr val="274E13"/>
              </a:buClr>
              <a:buSzPts val="1800"/>
              <a:buChar char="●"/>
            </a:pPr>
            <a:r>
              <a:rPr lang="et">
                <a:solidFill>
                  <a:srgbClr val="274E13"/>
                </a:solidFill>
              </a:rPr>
              <a:t>contacted tourist information for accommodation, food, sites</a:t>
            </a:r>
            <a:endParaRPr>
              <a:solidFill>
                <a:srgbClr val="274E13"/>
              </a:solidFill>
            </a:endParaRPr>
          </a:p>
          <a:p>
            <a:pPr marL="457200" lvl="0" indent="0" algn="l" rtl="0">
              <a:spcBef>
                <a:spcPts val="1200"/>
              </a:spcBef>
              <a:spcAft>
                <a:spcPts val="1200"/>
              </a:spcAft>
              <a:buNone/>
            </a:pPr>
            <a:endParaRPr>
              <a:solidFill>
                <a:srgbClr val="274E13"/>
              </a:solidFill>
            </a:endParaRPr>
          </a:p>
        </p:txBody>
      </p:sp>
      <p:pic>
        <p:nvPicPr>
          <p:cNvPr id="165" name="Google Shape;165;p29"/>
          <p:cNvPicPr preferRelativeResize="0"/>
          <p:nvPr/>
        </p:nvPicPr>
        <p:blipFill rotWithShape="1">
          <a:blip r:embed="rId3">
            <a:alphaModFix/>
          </a:blip>
          <a:srcRect t="6718" b="5462"/>
          <a:stretch/>
        </p:blipFill>
        <p:spPr>
          <a:xfrm>
            <a:off x="4638000" y="369325"/>
            <a:ext cx="4460499" cy="2202424"/>
          </a:xfrm>
          <a:prstGeom prst="rect">
            <a:avLst/>
          </a:prstGeom>
          <a:noFill/>
          <a:ln>
            <a:noFill/>
          </a:ln>
        </p:spPr>
      </p:pic>
      <p:pic>
        <p:nvPicPr>
          <p:cNvPr id="166" name="Google Shape;166;p29"/>
          <p:cNvPicPr preferRelativeResize="0"/>
          <p:nvPr/>
        </p:nvPicPr>
        <p:blipFill rotWithShape="1">
          <a:blip r:embed="rId4">
            <a:alphaModFix/>
          </a:blip>
          <a:srcRect t="6630" b="5550"/>
          <a:stretch/>
        </p:blipFill>
        <p:spPr>
          <a:xfrm>
            <a:off x="4638000" y="2630075"/>
            <a:ext cx="4460499" cy="22024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30"/>
          <p:cNvSpPr txBox="1">
            <a:spLocks noGrp="1"/>
          </p:cNvSpPr>
          <p:nvPr>
            <p:ph type="title"/>
          </p:nvPr>
        </p:nvSpPr>
        <p:spPr>
          <a:xfrm>
            <a:off x="311700" y="445025"/>
            <a:ext cx="4299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Facebook</a:t>
            </a:r>
            <a:endParaRPr/>
          </a:p>
        </p:txBody>
      </p:sp>
      <p:sp>
        <p:nvSpPr>
          <p:cNvPr id="172" name="Google Shape;172;p30"/>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274E13"/>
              </a:buClr>
              <a:buSzPts val="1800"/>
              <a:buChar char="●"/>
            </a:pPr>
            <a:r>
              <a:rPr lang="et">
                <a:solidFill>
                  <a:srgbClr val="274E13"/>
                </a:solidFill>
              </a:rPr>
              <a:t>Meta updates</a:t>
            </a:r>
            <a:endParaRPr>
              <a:solidFill>
                <a:srgbClr val="274E13"/>
              </a:solidFill>
            </a:endParaRPr>
          </a:p>
          <a:p>
            <a:pPr marL="457200" lvl="0" indent="-342900" algn="l" rtl="0">
              <a:spcBef>
                <a:spcPts val="0"/>
              </a:spcBef>
              <a:spcAft>
                <a:spcPts val="0"/>
              </a:spcAft>
              <a:buClr>
                <a:srgbClr val="274E13"/>
              </a:buClr>
              <a:buSzPts val="1800"/>
              <a:buChar char="●"/>
            </a:pPr>
            <a:r>
              <a:rPr lang="et">
                <a:solidFill>
                  <a:srgbClr val="274E13"/>
                </a:solidFill>
              </a:rPr>
              <a:t>Content</a:t>
            </a:r>
            <a:endParaRPr>
              <a:solidFill>
                <a:srgbClr val="274E13"/>
              </a:solidFill>
            </a:endParaRPr>
          </a:p>
          <a:p>
            <a:pPr marL="457200" lvl="0" indent="-342900" algn="l" rtl="0">
              <a:spcBef>
                <a:spcPts val="0"/>
              </a:spcBef>
              <a:spcAft>
                <a:spcPts val="0"/>
              </a:spcAft>
              <a:buClr>
                <a:srgbClr val="274E13"/>
              </a:buClr>
              <a:buSzPts val="1800"/>
              <a:buChar char="●"/>
            </a:pPr>
            <a:r>
              <a:rPr lang="et">
                <a:solidFill>
                  <a:srgbClr val="274E13"/>
                </a:solidFill>
              </a:rPr>
              <a:t>deleted/added admins</a:t>
            </a:r>
            <a:endParaRPr>
              <a:solidFill>
                <a:srgbClr val="274E13"/>
              </a:solidFill>
            </a:endParaRPr>
          </a:p>
          <a:p>
            <a:pPr marL="0" lvl="0" indent="0" algn="l" rtl="0">
              <a:spcBef>
                <a:spcPts val="1200"/>
              </a:spcBef>
              <a:spcAft>
                <a:spcPts val="1200"/>
              </a:spcAft>
              <a:buNone/>
            </a:pPr>
            <a:r>
              <a:rPr lang="et">
                <a:solidFill>
                  <a:srgbClr val="274E13"/>
                </a:solidFill>
              </a:rPr>
              <a:t>Ranniku/coastal hiking will be updated asap</a:t>
            </a:r>
            <a:endParaRPr>
              <a:solidFill>
                <a:srgbClr val="274E13"/>
              </a:solidFill>
            </a:endParaRPr>
          </a:p>
        </p:txBody>
      </p:sp>
      <p:pic>
        <p:nvPicPr>
          <p:cNvPr id="173" name="Google Shape;173;p30"/>
          <p:cNvPicPr preferRelativeResize="0"/>
          <p:nvPr/>
        </p:nvPicPr>
        <p:blipFill rotWithShape="1">
          <a:blip r:embed="rId3">
            <a:alphaModFix/>
          </a:blip>
          <a:srcRect t="10324" b="12161"/>
          <a:stretch/>
        </p:blipFill>
        <p:spPr>
          <a:xfrm>
            <a:off x="4461200" y="445025"/>
            <a:ext cx="4682802" cy="212672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79" name="Google Shape;179;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0" name="Google Shape;180;p31"/>
          <p:cNvPicPr preferRelativeResize="0"/>
          <p:nvPr/>
        </p:nvPicPr>
        <p:blipFill rotWithShape="1">
          <a:blip r:embed="rId3">
            <a:alphaModFix/>
          </a:blip>
          <a:srcRect t="6089" b="4352"/>
          <a:stretch/>
        </p:blipFill>
        <p:spPr>
          <a:xfrm>
            <a:off x="-179700" y="-35575"/>
            <a:ext cx="9437674" cy="47523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255550" y="85650"/>
            <a:ext cx="8520600" cy="48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t" sz="2120"/>
              <a:t>Monthly meetings </a:t>
            </a:r>
            <a:endParaRPr sz="2120"/>
          </a:p>
        </p:txBody>
      </p:sp>
      <p:sp>
        <p:nvSpPr>
          <p:cNvPr id="62" name="Google Shape;62;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63" name="Google Shape;63;p14"/>
          <p:cNvPicPr preferRelativeResize="0"/>
          <p:nvPr/>
        </p:nvPicPr>
        <p:blipFill rotWithShape="1">
          <a:blip r:embed="rId3">
            <a:alphaModFix/>
          </a:blip>
          <a:srcRect t="11119" b="4127"/>
          <a:stretch/>
        </p:blipFill>
        <p:spPr>
          <a:xfrm>
            <a:off x="0" y="572750"/>
            <a:ext cx="9144001" cy="4357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86" name="Google Shape;186;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7" name="Google Shape;187;p32"/>
          <p:cNvPicPr preferRelativeResize="0"/>
          <p:nvPr/>
        </p:nvPicPr>
        <p:blipFill rotWithShape="1">
          <a:blip r:embed="rId3">
            <a:alphaModFix/>
          </a:blip>
          <a:srcRect t="6386" b="3669"/>
          <a:stretch/>
        </p:blipFill>
        <p:spPr>
          <a:xfrm>
            <a:off x="0" y="329375"/>
            <a:ext cx="9144001" cy="4624099"/>
          </a:xfrm>
          <a:prstGeom prst="rect">
            <a:avLst/>
          </a:prstGeom>
          <a:noFill/>
          <a:ln>
            <a:noFill/>
          </a:ln>
        </p:spPr>
      </p:pic>
      <p:sp>
        <p:nvSpPr>
          <p:cNvPr id="188" name="Google Shape;188;p32"/>
          <p:cNvSpPr txBox="1"/>
          <p:nvPr/>
        </p:nvSpPr>
        <p:spPr>
          <a:xfrm>
            <a:off x="3521900" y="76000"/>
            <a:ext cx="4459500" cy="1212900"/>
          </a:xfrm>
          <a:prstGeom prst="rect">
            <a:avLst/>
          </a:prstGeom>
          <a:noFill/>
          <a:ln>
            <a:noFill/>
          </a:ln>
        </p:spPr>
        <p:txBody>
          <a:bodyPr spcFirstLastPara="1" wrap="square" lIns="91425" tIns="91425" rIns="91425" bIns="91425" anchor="t" anchorCtr="0">
            <a:noAutofit/>
          </a:bodyPr>
          <a:lstStyle/>
          <a:p>
            <a:pPr marL="457200" lvl="0" indent="-304800" algn="l" rtl="0">
              <a:lnSpc>
                <a:spcPct val="162500"/>
              </a:lnSpc>
              <a:spcBef>
                <a:spcPts val="0"/>
              </a:spcBef>
              <a:spcAft>
                <a:spcPts val="0"/>
              </a:spcAft>
              <a:buClr>
                <a:srgbClr val="414042"/>
              </a:buClr>
              <a:buSzPts val="1200"/>
              <a:buChar char="●"/>
            </a:pPr>
            <a:r>
              <a:rPr lang="et" sz="1200">
                <a:solidFill>
                  <a:srgbClr val="414042"/>
                </a:solidFill>
                <a:highlight>
                  <a:srgbClr val="FFFFFF"/>
                </a:highlight>
              </a:rPr>
              <a:t>Vidzeme planeerimispiirkond, www.vidzeme.lv</a:t>
            </a:r>
            <a:endParaRPr sz="1200">
              <a:solidFill>
                <a:srgbClr val="414042"/>
              </a:solidFill>
              <a:highlight>
                <a:srgbClr val="FFFFFF"/>
              </a:highlight>
            </a:endParaRPr>
          </a:p>
          <a:p>
            <a:pPr marL="457200" lvl="0" indent="-304800" algn="l" rtl="0">
              <a:lnSpc>
                <a:spcPct val="162500"/>
              </a:lnSpc>
              <a:spcBef>
                <a:spcPts val="0"/>
              </a:spcBef>
              <a:spcAft>
                <a:spcPts val="0"/>
              </a:spcAft>
              <a:buClr>
                <a:srgbClr val="414042"/>
              </a:buClr>
              <a:buSzPts val="1200"/>
              <a:buChar char="●"/>
            </a:pPr>
            <a:r>
              <a:rPr lang="et" sz="1200">
                <a:solidFill>
                  <a:srgbClr val="414042"/>
                </a:solidFill>
                <a:highlight>
                  <a:srgbClr val="FFFFFF"/>
                </a:highlight>
              </a:rPr>
              <a:t>Eesti Puuetega Inimeste Koda , www.epikoda.ee</a:t>
            </a:r>
            <a:endParaRPr sz="1200">
              <a:solidFill>
                <a:srgbClr val="414042"/>
              </a:solidFill>
              <a:highlight>
                <a:srgbClr val="FFFFFF"/>
              </a:highlight>
            </a:endParaRPr>
          </a:p>
          <a:p>
            <a:pPr marL="457200" lvl="0" indent="-304800" algn="l" rtl="0">
              <a:lnSpc>
                <a:spcPct val="162500"/>
              </a:lnSpc>
              <a:spcBef>
                <a:spcPts val="0"/>
              </a:spcBef>
              <a:spcAft>
                <a:spcPts val="0"/>
              </a:spcAft>
              <a:buClr>
                <a:srgbClr val="414042"/>
              </a:buClr>
              <a:buSzPts val="1200"/>
              <a:buChar char="●"/>
            </a:pPr>
            <a:r>
              <a:rPr lang="et" sz="1200">
                <a:solidFill>
                  <a:srgbClr val="414042"/>
                </a:solidFill>
                <a:highlight>
                  <a:srgbClr val="FFFFFF"/>
                </a:highlight>
              </a:rPr>
              <a:t>Võrumaa Arenduskeskus , www.vorumaa.ee</a:t>
            </a:r>
            <a:endParaRPr sz="1200">
              <a:solidFill>
                <a:srgbClr val="414042"/>
              </a:solidFill>
              <a:highlight>
                <a:srgbClr val="FFFFFF"/>
              </a:highlight>
            </a:endParaRPr>
          </a:p>
          <a:p>
            <a:pPr marL="457200" lvl="0" indent="-304800" algn="l" rtl="0">
              <a:lnSpc>
                <a:spcPct val="162500"/>
              </a:lnSpc>
              <a:spcBef>
                <a:spcPts val="0"/>
              </a:spcBef>
              <a:spcAft>
                <a:spcPts val="0"/>
              </a:spcAft>
              <a:buClr>
                <a:srgbClr val="414042"/>
              </a:buClr>
              <a:buSzPts val="1200"/>
              <a:buChar char="●"/>
            </a:pPr>
            <a:r>
              <a:rPr lang="et" sz="1200">
                <a:solidFill>
                  <a:srgbClr val="414042"/>
                </a:solidFill>
                <a:highlight>
                  <a:srgbClr val="FFFFFF"/>
                </a:highlight>
              </a:rPr>
              <a:t>SA Tartumaa Turism – Lõuna-Eesti DMO , </a:t>
            </a:r>
            <a:r>
              <a:rPr lang="et" sz="1200" u="sng">
                <a:solidFill>
                  <a:schemeClr val="hlink"/>
                </a:solidFill>
                <a:highlight>
                  <a:srgbClr val="FFFFFF"/>
                </a:highlight>
                <a:hlinkClick r:id="rId4"/>
              </a:rPr>
              <a:t>www.visitsouthestonia.com</a:t>
            </a:r>
            <a:r>
              <a:rPr lang="et" sz="1200">
                <a:solidFill>
                  <a:srgbClr val="414042"/>
                </a:solidFill>
                <a:highlight>
                  <a:srgbClr val="FFFFFF"/>
                </a:highlight>
              </a:rPr>
              <a:t> </a:t>
            </a:r>
            <a:endParaRPr sz="1200">
              <a:solidFill>
                <a:srgbClr val="414042"/>
              </a:solidFill>
              <a:highlight>
                <a:srgbClr val="FFFFFF"/>
              </a:highlight>
            </a:endParaRPr>
          </a:p>
          <a:p>
            <a:pPr marL="0" lvl="0" indent="0" algn="l" rtl="0">
              <a:spcBef>
                <a:spcPts val="0"/>
              </a:spcBef>
              <a:spcAft>
                <a:spcPts val="0"/>
              </a:spcAft>
              <a:buNone/>
            </a:pPr>
            <a:endParaRPr sz="18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194" name="Google Shape;194;p3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5" name="Google Shape;195;p33"/>
          <p:cNvPicPr preferRelativeResize="0"/>
          <p:nvPr/>
        </p:nvPicPr>
        <p:blipFill rotWithShape="1">
          <a:blip r:embed="rId3">
            <a:alphaModFix/>
          </a:blip>
          <a:srcRect t="5652" b="3907"/>
          <a:stretch/>
        </p:blipFill>
        <p:spPr>
          <a:xfrm>
            <a:off x="0" y="292000"/>
            <a:ext cx="9144001" cy="46493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4"/>
          <p:cNvSpPr txBox="1">
            <a:spLocks noGrp="1"/>
          </p:cNvSpPr>
          <p:nvPr>
            <p:ph type="title"/>
          </p:nvPr>
        </p:nvSpPr>
        <p:spPr>
          <a:xfrm>
            <a:off x="311700" y="220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Vunki mano häkaton, 11-12.10</a:t>
            </a:r>
            <a:endParaRPr/>
          </a:p>
        </p:txBody>
      </p:sp>
      <p:sp>
        <p:nvSpPr>
          <p:cNvPr id="201" name="Google Shape;201;p3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2" name="Google Shape;202;p34"/>
          <p:cNvPicPr preferRelativeResize="0"/>
          <p:nvPr/>
        </p:nvPicPr>
        <p:blipFill rotWithShape="1">
          <a:blip r:embed="rId3">
            <a:alphaModFix/>
          </a:blip>
          <a:srcRect t="19766" b="8717"/>
          <a:stretch/>
        </p:blipFill>
        <p:spPr>
          <a:xfrm>
            <a:off x="0" y="1017725"/>
            <a:ext cx="9144001" cy="3676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Sets of senses for interpreting museum content</a:t>
            </a:r>
            <a:endParaRPr/>
          </a:p>
        </p:txBody>
      </p:sp>
      <p:sp>
        <p:nvSpPr>
          <p:cNvPr id="208" name="Google Shape;208;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t"/>
              <a:t>A production proposal sketch that would help to better and more diversely present museum content to different visitor groups, including people with disabilities, children, etc.</a:t>
            </a:r>
            <a:endParaRPr/>
          </a:p>
          <a:p>
            <a:pPr marL="0" lvl="0" indent="0" algn="l" rtl="0">
              <a:spcBef>
                <a:spcPts val="1200"/>
              </a:spcBef>
              <a:spcAft>
                <a:spcPts val="0"/>
              </a:spcAft>
              <a:buNone/>
            </a:pPr>
            <a:r>
              <a:rPr lang="et"/>
              <a:t>Whose problem it is? Museum workers, people with disabilities, children</a:t>
            </a:r>
            <a:endParaRPr/>
          </a:p>
          <a:p>
            <a:pPr marL="0" lvl="0" indent="0" algn="l" rtl="0">
              <a:spcBef>
                <a:spcPts val="1200"/>
              </a:spcBef>
              <a:spcAft>
                <a:spcPts val="1200"/>
              </a:spcAft>
              <a:buNone/>
            </a:pPr>
            <a:r>
              <a:rPr lang="et"/>
              <a:t>Kurzeme planning region, Alise Lūse</a:t>
            </a:r>
            <a:endParaRPr/>
          </a:p>
        </p:txBody>
      </p:sp>
      <p:pic>
        <p:nvPicPr>
          <p:cNvPr id="209" name="Google Shape;209;p35"/>
          <p:cNvPicPr preferRelativeResize="0"/>
          <p:nvPr/>
        </p:nvPicPr>
        <p:blipFill rotWithShape="1">
          <a:blip r:embed="rId3">
            <a:alphaModFix/>
          </a:blip>
          <a:srcRect t="22388" b="8060"/>
          <a:stretch/>
        </p:blipFill>
        <p:spPr>
          <a:xfrm>
            <a:off x="4247850" y="3208800"/>
            <a:ext cx="4775399" cy="18673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Sets of senses for interpreting nature</a:t>
            </a:r>
            <a:endParaRPr/>
          </a:p>
        </p:txBody>
      </p:sp>
      <p:sp>
        <p:nvSpPr>
          <p:cNvPr id="215" name="Google Shape;215;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t"/>
              <a:t>For the creation of a set/sets of senses for interpreting nature, which would help to better and more diversely present natural values to different visitor groups, including people with disabilities, children, etc.</a:t>
            </a:r>
            <a:endParaRPr/>
          </a:p>
          <a:p>
            <a:pPr marL="0" lvl="0" indent="0" algn="l" rtl="0">
              <a:spcBef>
                <a:spcPts val="1200"/>
              </a:spcBef>
              <a:spcAft>
                <a:spcPts val="0"/>
              </a:spcAft>
              <a:buNone/>
            </a:pPr>
            <a:r>
              <a:rPr lang="et"/>
              <a:t>Whose problem this is: Nature guides, tourism specialists, specialists from the Nature Conservation Agency, people with disabilities, children</a:t>
            </a:r>
            <a:endParaRPr/>
          </a:p>
          <a:p>
            <a:pPr marL="0" lvl="0" indent="0" algn="l" rtl="0">
              <a:spcBef>
                <a:spcPts val="1200"/>
              </a:spcBef>
              <a:spcAft>
                <a:spcPts val="1200"/>
              </a:spcAft>
              <a:buNone/>
            </a:pPr>
            <a:r>
              <a:rPr lang="et"/>
              <a:t>Vidzeme planning region, Ilze Liepa</a:t>
            </a:r>
            <a:endParaRPr/>
          </a:p>
        </p:txBody>
      </p:sp>
      <p:pic>
        <p:nvPicPr>
          <p:cNvPr id="216" name="Google Shape;216;p36"/>
          <p:cNvPicPr preferRelativeResize="0"/>
          <p:nvPr/>
        </p:nvPicPr>
        <p:blipFill rotWithShape="1">
          <a:blip r:embed="rId3">
            <a:alphaModFix/>
          </a:blip>
          <a:srcRect t="22388" b="8060"/>
          <a:stretch/>
        </p:blipFill>
        <p:spPr>
          <a:xfrm>
            <a:off x="4368600" y="3276200"/>
            <a:ext cx="4775399" cy="18673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Estonian projects</a:t>
            </a:r>
            <a:endParaRPr/>
          </a:p>
        </p:txBody>
      </p:sp>
      <p:sp>
        <p:nvSpPr>
          <p:cNvPr id="222" name="Google Shape;222;p3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t"/>
              <a:t>Making the Tamula beach promenade and swimming area accessible to people with disabilities</a:t>
            </a:r>
            <a:endParaRPr/>
          </a:p>
          <a:p>
            <a:pPr marL="457200" lvl="0" indent="-342900" algn="l" rtl="0">
              <a:spcBef>
                <a:spcPts val="0"/>
              </a:spcBef>
              <a:spcAft>
                <a:spcPts val="0"/>
              </a:spcAft>
              <a:buSzPts val="1800"/>
              <a:buChar char="●"/>
            </a:pPr>
            <a:r>
              <a:rPr lang="et"/>
              <a:t>Sensory trail for Pokumaa- We aim to create enhancements to the trail so that everyone can perceive and experience the essence of Pokumaa more deeply</a:t>
            </a:r>
            <a:endParaRPr/>
          </a:p>
          <a:p>
            <a:pPr marL="457200" lvl="0" indent="-342900" algn="l" rtl="0">
              <a:spcBef>
                <a:spcPts val="0"/>
              </a:spcBef>
              <a:spcAft>
                <a:spcPts val="0"/>
              </a:spcAft>
              <a:buSzPts val="1800"/>
              <a:buChar char="●"/>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Setomaa activities</a:t>
            </a:r>
            <a:endParaRPr/>
          </a:p>
        </p:txBody>
      </p:sp>
      <p:sp>
        <p:nvSpPr>
          <p:cNvPr id="69" name="Google Shape;69;p15"/>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t"/>
              <a:t>Impaired vision hike and suggestions from Jakob Rosin, Ligipääsuke (July 18, 2024)</a:t>
            </a:r>
            <a:endParaRPr/>
          </a:p>
          <a:p>
            <a:pPr marL="457200" lvl="0" indent="-342900" algn="l" rtl="0">
              <a:spcBef>
                <a:spcPts val="0"/>
              </a:spcBef>
              <a:spcAft>
                <a:spcPts val="0"/>
              </a:spcAft>
              <a:buSzPts val="1800"/>
              <a:buChar char="●"/>
            </a:pPr>
            <a:r>
              <a:rPr lang="et"/>
              <a:t>Written recommendations regarding the hiking trail from Jakob (shared) added to JEMS</a:t>
            </a:r>
            <a:endParaRPr/>
          </a:p>
          <a:p>
            <a:pPr marL="457200" lvl="0" indent="-342900" algn="l" rtl="0">
              <a:spcBef>
                <a:spcPts val="0"/>
              </a:spcBef>
              <a:spcAft>
                <a:spcPts val="0"/>
              </a:spcAft>
              <a:buSzPts val="1800"/>
              <a:buChar char="●"/>
            </a:pPr>
            <a:r>
              <a:rPr lang="et"/>
              <a:t>Facebook post</a:t>
            </a:r>
            <a:endParaRPr/>
          </a:p>
          <a:p>
            <a:pPr marL="457200" lvl="0" indent="-342900" algn="l" rtl="0">
              <a:spcBef>
                <a:spcPts val="0"/>
              </a:spcBef>
              <a:spcAft>
                <a:spcPts val="0"/>
              </a:spcAft>
              <a:buSzPts val="1800"/>
              <a:buChar char="●"/>
            </a:pPr>
            <a:r>
              <a:rPr lang="et"/>
              <a:t>Liisa from ERTO joined</a:t>
            </a:r>
            <a:endParaRPr/>
          </a:p>
          <a:p>
            <a:pPr marL="457200" lvl="0" indent="0" algn="l" rtl="0">
              <a:spcBef>
                <a:spcPts val="1200"/>
              </a:spcBef>
              <a:spcAft>
                <a:spcPts val="1200"/>
              </a:spcAft>
              <a:buNone/>
            </a:pPr>
            <a:endParaRPr/>
          </a:p>
        </p:txBody>
      </p:sp>
      <p:pic>
        <p:nvPicPr>
          <p:cNvPr id="70" name="Google Shape;70;p15"/>
          <p:cNvPicPr preferRelativeResize="0"/>
          <p:nvPr/>
        </p:nvPicPr>
        <p:blipFill rotWithShape="1">
          <a:blip r:embed="rId3">
            <a:alphaModFix/>
          </a:blip>
          <a:srcRect t="12778" r="7347"/>
          <a:stretch/>
        </p:blipFill>
        <p:spPr>
          <a:xfrm>
            <a:off x="4090275" y="44925"/>
            <a:ext cx="3288023" cy="2453775"/>
          </a:xfrm>
          <a:prstGeom prst="rect">
            <a:avLst/>
          </a:prstGeom>
          <a:noFill/>
          <a:ln>
            <a:noFill/>
          </a:ln>
        </p:spPr>
      </p:pic>
      <p:pic>
        <p:nvPicPr>
          <p:cNvPr id="71" name="Google Shape;71;p15"/>
          <p:cNvPicPr preferRelativeResize="0"/>
          <p:nvPr/>
        </p:nvPicPr>
        <p:blipFill>
          <a:blip r:embed="rId4">
            <a:alphaModFix/>
          </a:blip>
          <a:stretch>
            <a:fillRect/>
          </a:stretch>
        </p:blipFill>
        <p:spPr>
          <a:xfrm>
            <a:off x="6484900" y="1152475"/>
            <a:ext cx="2659099" cy="4057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Setomaa</a:t>
            </a:r>
            <a:endParaRPr/>
          </a:p>
        </p:txBody>
      </p:sp>
      <p:sp>
        <p:nvSpPr>
          <p:cNvPr id="77" name="Google Shape;77;p16"/>
          <p:cNvSpPr txBox="1">
            <a:spLocks noGrp="1"/>
          </p:cNvSpPr>
          <p:nvPr>
            <p:ph type="body" idx="1"/>
          </p:nvPr>
        </p:nvSpPr>
        <p:spPr>
          <a:xfrm>
            <a:off x="311700" y="1152475"/>
            <a:ext cx="5108400" cy="3416400"/>
          </a:xfrm>
          <a:prstGeom prst="rect">
            <a:avLst/>
          </a:prstGeom>
        </p:spPr>
        <p:txBody>
          <a:bodyPr spcFirstLastPara="1" wrap="square" lIns="91425" tIns="91425" rIns="91425" bIns="91425" anchor="t" anchorCtr="0">
            <a:normAutofit fontScale="85000" lnSpcReduction="20000"/>
          </a:bodyPr>
          <a:lstStyle/>
          <a:p>
            <a:pPr marL="457200" lvl="0" indent="-325755" algn="l" rtl="0">
              <a:spcBef>
                <a:spcPts val="0"/>
              </a:spcBef>
              <a:spcAft>
                <a:spcPts val="0"/>
              </a:spcAft>
              <a:buSzPct val="100000"/>
              <a:buChar char="●"/>
            </a:pPr>
            <a:r>
              <a:rPr lang="et"/>
              <a:t>A resting picnic table/bench with a roof has been ordered and installed by Lake Õrsava (added to JEMS)</a:t>
            </a:r>
            <a:endParaRPr/>
          </a:p>
          <a:p>
            <a:pPr marL="457200" lvl="0" indent="-325755" algn="l" rtl="0">
              <a:spcBef>
                <a:spcPts val="0"/>
              </a:spcBef>
              <a:spcAft>
                <a:spcPts val="0"/>
              </a:spcAft>
              <a:buSzPct val="100000"/>
              <a:buChar char="●"/>
            </a:pPr>
            <a:r>
              <a:rPr lang="et"/>
              <a:t>On Grandparents' Day (September 8, 2024), I conducted a hike for our grandparents (18 participants) - not a direct target group - registration list and photos in JEMS</a:t>
            </a:r>
            <a:endParaRPr/>
          </a:p>
          <a:p>
            <a:pPr marL="457200" lvl="0" indent="-325755" algn="l" rtl="0">
              <a:spcBef>
                <a:spcPts val="0"/>
              </a:spcBef>
              <a:spcAft>
                <a:spcPts val="0"/>
              </a:spcAft>
              <a:buSzPct val="100000"/>
              <a:buChar char="●"/>
            </a:pPr>
            <a:r>
              <a:rPr lang="et"/>
              <a:t>Facebook post, article</a:t>
            </a:r>
            <a:endParaRPr/>
          </a:p>
          <a:p>
            <a:pPr marL="457200" lvl="0" indent="-325755" algn="l" rtl="0">
              <a:spcBef>
                <a:spcPts val="0"/>
              </a:spcBef>
              <a:spcAft>
                <a:spcPts val="0"/>
              </a:spcAft>
              <a:buSzPct val="100000"/>
              <a:buChar char="●"/>
            </a:pPr>
            <a:r>
              <a:rPr lang="et"/>
              <a:t>The Hiker-Friendly label was applied for by Setomaa Museums (5 houses). Setomaa Museums received the labels</a:t>
            </a:r>
            <a:endParaRPr/>
          </a:p>
          <a:p>
            <a:pPr marL="457200" lvl="0" indent="-325755" algn="l" rtl="0">
              <a:spcBef>
                <a:spcPts val="0"/>
              </a:spcBef>
              <a:spcAft>
                <a:spcPts val="0"/>
              </a:spcAft>
              <a:buSzPct val="100000"/>
              <a:buChar char="●"/>
            </a:pPr>
            <a:r>
              <a:rPr lang="et"/>
              <a:t>Meetings with Estonian partners</a:t>
            </a:r>
            <a:endParaRPr/>
          </a:p>
          <a:p>
            <a:pPr marL="457200" lvl="0" indent="0" algn="l" rtl="0">
              <a:spcBef>
                <a:spcPts val="1200"/>
              </a:spcBef>
              <a:spcAft>
                <a:spcPts val="1200"/>
              </a:spcAft>
              <a:buNone/>
            </a:pPr>
            <a:endParaRPr/>
          </a:p>
        </p:txBody>
      </p:sp>
      <p:pic>
        <p:nvPicPr>
          <p:cNvPr id="78" name="Google Shape;78;p16"/>
          <p:cNvPicPr preferRelativeResize="0"/>
          <p:nvPr/>
        </p:nvPicPr>
        <p:blipFill>
          <a:blip r:embed="rId3">
            <a:alphaModFix/>
          </a:blip>
          <a:stretch>
            <a:fillRect/>
          </a:stretch>
        </p:blipFill>
        <p:spPr>
          <a:xfrm>
            <a:off x="5420201" y="2571749"/>
            <a:ext cx="3678623" cy="2448224"/>
          </a:xfrm>
          <a:prstGeom prst="rect">
            <a:avLst/>
          </a:prstGeom>
          <a:noFill/>
          <a:ln>
            <a:noFill/>
          </a:ln>
        </p:spPr>
      </p:pic>
      <p:pic>
        <p:nvPicPr>
          <p:cNvPr id="79" name="Google Shape;79;p16"/>
          <p:cNvPicPr preferRelativeResize="0"/>
          <p:nvPr/>
        </p:nvPicPr>
        <p:blipFill rotWithShape="1">
          <a:blip r:embed="rId4">
            <a:alphaModFix/>
          </a:blip>
          <a:srcRect l="32120" t="37609"/>
          <a:stretch/>
        </p:blipFill>
        <p:spPr>
          <a:xfrm>
            <a:off x="5898175" y="0"/>
            <a:ext cx="3200649" cy="2600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311700" y="445025"/>
            <a:ext cx="5853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Margery left Setomaa Municipality 16.09</a:t>
            </a:r>
            <a:endParaRPr/>
          </a:p>
        </p:txBody>
      </p:sp>
      <p:sp>
        <p:nvSpPr>
          <p:cNvPr id="85" name="Google Shape;85;p17"/>
          <p:cNvSpPr txBox="1">
            <a:spLocks noGrp="1"/>
          </p:cNvSpPr>
          <p:nvPr>
            <p:ph type="body" idx="1"/>
          </p:nvPr>
        </p:nvSpPr>
        <p:spPr>
          <a:xfrm>
            <a:off x="311700" y="1152475"/>
            <a:ext cx="60558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t"/>
              <a:t>no jet new contact</a:t>
            </a:r>
            <a:endParaRPr/>
          </a:p>
          <a:p>
            <a:pPr marL="457200" lvl="0" indent="-342900" algn="l" rtl="0">
              <a:spcBef>
                <a:spcPts val="0"/>
              </a:spcBef>
              <a:spcAft>
                <a:spcPts val="0"/>
              </a:spcAft>
              <a:buSzPts val="1800"/>
              <a:buChar char="●"/>
            </a:pPr>
            <a:r>
              <a:rPr lang="et"/>
              <a:t>but Margery has a company for service providers in adhering to the necessary regulations and requirements for service delivery and in implementing best practices. Also long practise with people with disabilities and organizations.</a:t>
            </a:r>
            <a:endParaRPr/>
          </a:p>
          <a:p>
            <a:pPr marL="457200" lvl="0" indent="-342900" algn="l" rtl="0">
              <a:spcBef>
                <a:spcPts val="0"/>
              </a:spcBef>
              <a:spcAft>
                <a:spcPts val="0"/>
              </a:spcAft>
              <a:buSzPts val="1800"/>
              <a:buChar char="●"/>
            </a:pPr>
            <a:r>
              <a:rPr lang="et"/>
              <a:t>Some next project activities will be agreed with Setomaa municipality</a:t>
            </a:r>
            <a:endParaRPr/>
          </a:p>
        </p:txBody>
      </p:sp>
      <p:pic>
        <p:nvPicPr>
          <p:cNvPr id="86" name="Google Shape;86;p17"/>
          <p:cNvPicPr preferRelativeResize="0"/>
          <p:nvPr/>
        </p:nvPicPr>
        <p:blipFill rotWithShape="1">
          <a:blip r:embed="rId3">
            <a:alphaModFix/>
          </a:blip>
          <a:srcRect l="31175" r="23266"/>
          <a:stretch/>
        </p:blipFill>
        <p:spPr>
          <a:xfrm>
            <a:off x="6625899" y="0"/>
            <a:ext cx="2335901"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Peipsimaa activities</a:t>
            </a:r>
            <a:endParaRPr/>
          </a:p>
        </p:txBody>
      </p:sp>
      <p:sp>
        <p:nvSpPr>
          <p:cNvPr id="92" name="Google Shape;92;p18"/>
          <p:cNvSpPr txBox="1">
            <a:spLocks noGrp="1"/>
          </p:cNvSpPr>
          <p:nvPr>
            <p:ph type="body" idx="1"/>
          </p:nvPr>
        </p:nvSpPr>
        <p:spPr>
          <a:xfrm>
            <a:off x="453400" y="1124125"/>
            <a:ext cx="6456300" cy="3416400"/>
          </a:xfrm>
          <a:prstGeom prst="rect">
            <a:avLst/>
          </a:prstGeom>
        </p:spPr>
        <p:txBody>
          <a:bodyPr spcFirstLastPara="1" wrap="square" lIns="91425" tIns="91425" rIns="91425" bIns="91425" anchor="t" anchorCtr="0">
            <a:normAutofit lnSpcReduction="10000"/>
          </a:bodyPr>
          <a:lstStyle/>
          <a:p>
            <a:pPr marL="457200" lvl="0" indent="-317500" algn="l" rtl="0">
              <a:spcBef>
                <a:spcPts val="0"/>
              </a:spcBef>
              <a:spcAft>
                <a:spcPts val="0"/>
              </a:spcAft>
              <a:buSzPts val="1400"/>
              <a:buChar char="●"/>
            </a:pPr>
            <a:r>
              <a:rPr lang="et" sz="1400"/>
              <a:t>Meeting with a German journalist with the aim of inviting them to Peipsimaa.</a:t>
            </a:r>
            <a:endParaRPr sz="1400"/>
          </a:p>
          <a:p>
            <a:pPr marL="457200" lvl="0" indent="-317500" algn="l" rtl="0">
              <a:spcBef>
                <a:spcPts val="0"/>
              </a:spcBef>
              <a:spcAft>
                <a:spcPts val="0"/>
              </a:spcAft>
              <a:buSzPts val="1400"/>
              <a:buChar char="●"/>
            </a:pPr>
            <a:r>
              <a:rPr lang="et" sz="1400"/>
              <a:t>In June, a trip for Germans with a guide to Peipsimaa and Setomaa, which included a German journalist.</a:t>
            </a:r>
            <a:endParaRPr sz="1400"/>
          </a:p>
          <a:p>
            <a:pPr marL="457200" lvl="0" indent="-317500" algn="l" rtl="0">
              <a:spcBef>
                <a:spcPts val="0"/>
              </a:spcBef>
              <a:spcAft>
                <a:spcPts val="0"/>
              </a:spcAft>
              <a:buSzPts val="1400"/>
              <a:buChar char="●"/>
            </a:pPr>
            <a:r>
              <a:rPr lang="et" sz="1400"/>
              <a:t>Participation in the pilot project in Kuldiga.</a:t>
            </a:r>
            <a:endParaRPr sz="1400"/>
          </a:p>
          <a:p>
            <a:pPr marL="457200" lvl="0" indent="-317500" algn="l" rtl="0">
              <a:spcBef>
                <a:spcPts val="0"/>
              </a:spcBef>
              <a:spcAft>
                <a:spcPts val="0"/>
              </a:spcAft>
              <a:buSzPts val="1400"/>
              <a:buChar char="●"/>
            </a:pPr>
            <a:r>
              <a:rPr lang="et" sz="1400"/>
              <a:t>Discussions with municipalities regarding webcams.</a:t>
            </a:r>
            <a:endParaRPr sz="1400"/>
          </a:p>
          <a:p>
            <a:pPr marL="457200" lvl="0" indent="-317500" algn="l" rtl="0">
              <a:spcBef>
                <a:spcPts val="0"/>
              </a:spcBef>
              <a:spcAft>
                <a:spcPts val="0"/>
              </a:spcAft>
              <a:buSzPts val="1400"/>
              <a:buChar char="●"/>
            </a:pPr>
            <a:r>
              <a:rPr lang="et" sz="1400"/>
              <a:t>Participation in the work of the Hiker-Friendly Label committee.</a:t>
            </a:r>
            <a:endParaRPr sz="1400"/>
          </a:p>
          <a:p>
            <a:pPr marL="457200" lvl="0" indent="-317500" algn="l" rtl="0">
              <a:spcBef>
                <a:spcPts val="0"/>
              </a:spcBef>
              <a:spcAft>
                <a:spcPts val="0"/>
              </a:spcAft>
              <a:buSzPts val="1400"/>
              <a:buChar char="●"/>
            </a:pPr>
            <a:r>
              <a:rPr lang="et" sz="1400"/>
              <a:t>Meeting with a representative from Setomaa.</a:t>
            </a:r>
            <a:endParaRPr sz="1400"/>
          </a:p>
          <a:p>
            <a:pPr marL="457200" lvl="0" indent="-317500" algn="l" rtl="0">
              <a:spcBef>
                <a:spcPts val="0"/>
              </a:spcBef>
              <a:spcAft>
                <a:spcPts val="0"/>
              </a:spcAft>
              <a:buSzPts val="1400"/>
              <a:buChar char="●"/>
            </a:pPr>
            <a:r>
              <a:rPr lang="et" sz="1400"/>
              <a:t>Investments are planned to be implemented in 2025.</a:t>
            </a:r>
            <a:endParaRPr sz="1400"/>
          </a:p>
          <a:p>
            <a:pPr marL="457200" lvl="0" indent="-317500" algn="l" rtl="0">
              <a:spcBef>
                <a:spcPts val="0"/>
              </a:spcBef>
              <a:spcAft>
                <a:spcPts val="0"/>
              </a:spcAft>
              <a:buSzPts val="1400"/>
              <a:buChar char="●"/>
            </a:pPr>
            <a:r>
              <a:rPr lang="et" sz="1400"/>
              <a:t>Eveli will conduct communication with target groups, local municipalities, project partners, and other stakeholders prior to the investment in the fall of 2024.</a:t>
            </a:r>
            <a:endParaRPr sz="1400"/>
          </a:p>
          <a:p>
            <a:pPr marL="457200" lvl="0" indent="-317500" algn="l" rtl="0">
              <a:spcBef>
                <a:spcPts val="0"/>
              </a:spcBef>
              <a:spcAft>
                <a:spcPts val="0"/>
              </a:spcAft>
              <a:buSzPts val="1400"/>
              <a:buChar char="●"/>
            </a:pPr>
            <a:r>
              <a:rPr lang="et" sz="1400"/>
              <a:t>Hike in October.</a:t>
            </a:r>
            <a:endParaRPr sz="1400"/>
          </a:p>
          <a:p>
            <a:pPr marL="457200" lvl="0" indent="-317500" algn="l" rtl="0">
              <a:spcBef>
                <a:spcPts val="0"/>
              </a:spcBef>
              <a:spcAft>
                <a:spcPts val="0"/>
              </a:spcAft>
              <a:buSzPts val="1400"/>
              <a:buChar char="●"/>
            </a:pPr>
            <a:r>
              <a:rPr lang="et" sz="1400"/>
              <a:t>Peipsimaa Development Forum in December.</a:t>
            </a:r>
            <a:endParaRPr sz="1400"/>
          </a:p>
        </p:txBody>
      </p:sp>
      <p:pic>
        <p:nvPicPr>
          <p:cNvPr id="93" name="Google Shape;93;p18"/>
          <p:cNvPicPr preferRelativeResize="0"/>
          <p:nvPr/>
        </p:nvPicPr>
        <p:blipFill>
          <a:blip r:embed="rId3">
            <a:alphaModFix/>
          </a:blip>
          <a:stretch>
            <a:fillRect/>
          </a:stretch>
        </p:blipFill>
        <p:spPr>
          <a:xfrm>
            <a:off x="6909576" y="1257800"/>
            <a:ext cx="2035025" cy="3885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Häädemeeste activities</a:t>
            </a:r>
            <a:endParaRPr/>
          </a:p>
        </p:txBody>
      </p:sp>
      <p:sp>
        <p:nvSpPr>
          <p:cNvPr id="99" name="Google Shape;99;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t" sz="1400"/>
              <a:t>Participation in the pilot project in Kuldiga</a:t>
            </a:r>
            <a:endParaRPr sz="1400"/>
          </a:p>
          <a:p>
            <a:pPr marL="457200" lvl="0" indent="-317500" algn="l" rtl="0">
              <a:spcBef>
                <a:spcPts val="0"/>
              </a:spcBef>
              <a:spcAft>
                <a:spcPts val="0"/>
              </a:spcAft>
              <a:buSzPts val="1400"/>
              <a:buChar char="●"/>
            </a:pPr>
            <a:r>
              <a:rPr lang="et" sz="1400"/>
              <a:t>A list of points of interest and services requiring audio guide information is being compiled in collaboration with museum and tourism professionals (October 2024) In cooperation with the municipal government and the Fenno-Ugric Society, materials are being prepared for the audio guide to reflect the theme of Livonia. </a:t>
            </a:r>
            <a:endParaRPr sz="1400"/>
          </a:p>
          <a:p>
            <a:pPr marL="457200" lvl="0" indent="-317500" algn="l" rtl="0">
              <a:spcBef>
                <a:spcPts val="0"/>
              </a:spcBef>
              <a:spcAft>
                <a:spcPts val="0"/>
              </a:spcAft>
              <a:buSzPts val="1400"/>
              <a:buChar char="●"/>
            </a:pPr>
            <a:r>
              <a:rPr lang="et" sz="1400"/>
              <a:t>Finding a contractor for the technical preparation of the audio guide (November - December 2024)</a:t>
            </a:r>
            <a:endParaRPr sz="1400"/>
          </a:p>
          <a:p>
            <a:pPr marL="457200" lvl="0" indent="-317500" algn="l" rtl="0">
              <a:spcBef>
                <a:spcPts val="0"/>
              </a:spcBef>
              <a:spcAft>
                <a:spcPts val="0"/>
              </a:spcAft>
              <a:buSzPts val="1400"/>
              <a:buChar char="●"/>
            </a:pPr>
            <a:r>
              <a:rPr lang="et" sz="1400"/>
              <a:t>According to the budget and the anticipated costs of activities, we will find experts for the preparation of informational texts, translations, and recording (November 2024 - March 2025)</a:t>
            </a:r>
            <a:endParaRPr sz="1400"/>
          </a:p>
          <a:p>
            <a:pPr marL="457200" lvl="0" indent="-317500" algn="l" rtl="0">
              <a:spcBef>
                <a:spcPts val="0"/>
              </a:spcBef>
              <a:spcAft>
                <a:spcPts val="0"/>
              </a:spcAft>
              <a:buSzPts val="1400"/>
              <a:buChar char="●"/>
            </a:pPr>
            <a:r>
              <a:rPr lang="et" sz="1400"/>
              <a:t>Ikla Border Point - more detailed development of the investment in cooperation with the municipal government and the designer - November 2024 - January 2025, construction of facilities - March - May 2025.</a:t>
            </a:r>
            <a:endParaRPr sz="1400"/>
          </a:p>
          <a:p>
            <a:pPr marL="457200" lvl="0" indent="0" algn="l" rtl="0">
              <a:spcBef>
                <a:spcPts val="1200"/>
              </a:spcBef>
              <a:spcAft>
                <a:spcPts val="1200"/>
              </a:spcAft>
              <a:buNone/>
            </a:pP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Häädemeeste activitites</a:t>
            </a:r>
            <a:endParaRPr/>
          </a:p>
        </p:txBody>
      </p:sp>
      <p:sp>
        <p:nvSpPr>
          <p:cNvPr id="105" name="Google Shape;105;p2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t" sz="1400"/>
              <a:t>Regarding beach access, problematic areas have been reviewed with local residents for accessibility to the hiking trail for wheelchairs, strollers, and people with mobility impairments (sand dunes, wetlands, etc.).</a:t>
            </a:r>
            <a:endParaRPr sz="1400"/>
          </a:p>
          <a:p>
            <a:pPr marL="457200" lvl="0" indent="-317500" algn="l" rtl="0">
              <a:spcBef>
                <a:spcPts val="0"/>
              </a:spcBef>
              <a:spcAft>
                <a:spcPts val="0"/>
              </a:spcAft>
              <a:buSzPts val="1400"/>
              <a:buChar char="●"/>
            </a:pPr>
            <a:r>
              <a:rPr lang="et" sz="1400"/>
              <a:t>Beach Access - development of solutions in collaboration with an expert, according to the existing budget - November 2024 - January 2025.</a:t>
            </a:r>
            <a:endParaRPr sz="1400"/>
          </a:p>
          <a:p>
            <a:pPr marL="457200" lvl="0" indent="-317500" algn="l" rtl="0">
              <a:spcBef>
                <a:spcPts val="0"/>
              </a:spcBef>
              <a:spcAft>
                <a:spcPts val="0"/>
              </a:spcAft>
              <a:buSzPts val="1400"/>
              <a:buChar char="●"/>
            </a:pPr>
            <a:r>
              <a:rPr lang="et" sz="1400"/>
              <a:t>Construction of beach access points, finding contractor for this - March 2025 - June 2025.</a:t>
            </a:r>
            <a:endParaRPr sz="1400"/>
          </a:p>
          <a:p>
            <a:pPr marL="0" lvl="0" indent="0" algn="l" rtl="0">
              <a:spcBef>
                <a:spcPts val="1200"/>
              </a:spcBef>
              <a:spcAft>
                <a:spcPts val="120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445025"/>
            <a:ext cx="52479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t"/>
              <a:t>Foresttrail hiking stretches category</a:t>
            </a:r>
            <a:endParaRPr/>
          </a:p>
        </p:txBody>
      </p:sp>
      <p:sp>
        <p:nvSpPr>
          <p:cNvPr id="111" name="Google Shape;111;p21"/>
          <p:cNvSpPr txBox="1">
            <a:spLocks noGrp="1"/>
          </p:cNvSpPr>
          <p:nvPr>
            <p:ph type="body" idx="1"/>
          </p:nvPr>
        </p:nvSpPr>
        <p:spPr>
          <a:xfrm>
            <a:off x="311700" y="1152475"/>
            <a:ext cx="51894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2" name="Google Shape;112;p21"/>
          <p:cNvPicPr preferRelativeResize="0"/>
          <p:nvPr/>
        </p:nvPicPr>
        <p:blipFill rotWithShape="1">
          <a:blip r:embed="rId3">
            <a:alphaModFix/>
          </a:blip>
          <a:srcRect t="11724" b="4768"/>
          <a:stretch/>
        </p:blipFill>
        <p:spPr>
          <a:xfrm>
            <a:off x="0" y="955340"/>
            <a:ext cx="9144001" cy="429311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1260</Words>
  <Application>Microsoft Office PowerPoint</Application>
  <PresentationFormat>On-screen Show (16:9)</PresentationFormat>
  <Paragraphs>97</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Simple Light</vt:lpstr>
      <vt:lpstr>Project „Forest and Coastal Hiking Trails' accessibility improvement for different social groups” partners meeting 24.09.2024, Vidzeme</vt:lpstr>
      <vt:lpstr>Monthly meetings </vt:lpstr>
      <vt:lpstr>Setomaa activities</vt:lpstr>
      <vt:lpstr>Setomaa</vt:lpstr>
      <vt:lpstr>Margery left Setomaa Municipality 16.09</vt:lpstr>
      <vt:lpstr>Peipsimaa activities</vt:lpstr>
      <vt:lpstr>Häädemeeste activities</vt:lpstr>
      <vt:lpstr>Häädemeeste activitites</vt:lpstr>
      <vt:lpstr>Foresttrail hiking stretches category</vt:lpstr>
      <vt:lpstr>ERTO</vt:lpstr>
      <vt:lpstr>Cameras</vt:lpstr>
      <vt:lpstr>ERTO</vt:lpstr>
      <vt:lpstr>Slide 13</vt:lpstr>
      <vt:lpstr>Feedback Markos Parve</vt:lpstr>
      <vt:lpstr>Slide 15</vt:lpstr>
      <vt:lpstr>ERTO near future</vt:lpstr>
      <vt:lpstr>Website updates</vt:lpstr>
      <vt:lpstr>Facebook</vt:lpstr>
      <vt:lpstr>Slide 19</vt:lpstr>
      <vt:lpstr>Slide 20</vt:lpstr>
      <vt:lpstr>Slide 21</vt:lpstr>
      <vt:lpstr>Vunki mano häkaton, 11-12.10</vt:lpstr>
      <vt:lpstr>Sets of senses for interpreting museum content</vt:lpstr>
      <vt:lpstr>Sets of senses for interpreting nature</vt:lpstr>
      <vt:lpstr>Estonian projects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„Forest and Coastal Hiking Trails' accessibility improvement for different social groups” partners meeting 24.09.2024, Vidzeme</dc:title>
  <dc:creator>Asnate Ziemele</dc:creator>
  <cp:lastModifiedBy>Asnate Ziemele</cp:lastModifiedBy>
  <cp:revision>1</cp:revision>
  <dcterms:modified xsi:type="dcterms:W3CDTF">2024-09-26T12:08:18Z</dcterms:modified>
</cp:coreProperties>
</file>