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4"/>
  </p:sldMasterIdLst>
  <p:notesMasterIdLst>
    <p:notesMasterId r:id="rId10"/>
  </p:notesMasterIdLst>
  <p:sldIdLst>
    <p:sldId id="256" r:id="rId5"/>
    <p:sldId id="257" r:id="rId6"/>
    <p:sldId id="273" r:id="rId7"/>
    <p:sldId id="275" r:id="rId8"/>
    <p:sldId id="27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5800"/>
    <a:srgbClr val="465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A5FAE8-1090-D565-D98F-B45EF8349AE4}" v="402" dt="2024-09-23T13:35:19.893"/>
    <p1510:client id="{329F13F4-6E81-E450-F610-CC851B2564B3}" v="601" dt="2024-09-23T12:14:35.442"/>
    <p1510:client id="{F115557E-0B56-664E-06EF-EE5C8C35ECF6}" v="92" dt="2024-09-23T14:04:07.0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598" autoAdjust="0"/>
  </p:normalViewPr>
  <p:slideViewPr>
    <p:cSldViewPr snapToGrid="0" showGuides="1">
      <p:cViewPr varScale="1">
        <p:scale>
          <a:sx n="80" d="100"/>
          <a:sy n="80" d="100"/>
        </p:scale>
        <p:origin x="76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9A0FA-2191-4F92-A1E4-6EB4598AC4EC}" type="datetimeFigureOut">
              <a:rPr lang="en-US" smtClean="0"/>
              <a:t>9/23/2024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359F2-43EF-4812-9DC0-98C0B1A406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111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1937252-EACE-4232-855F-5C47E3F8B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704088"/>
            <a:ext cx="10993549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3507450D-E801-41C1-9FD7-923530A06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CBA6DBC1-39A1-48A6-8B81-3CD966D06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3081528"/>
            <a:ext cx="11265408" cy="331012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283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E7D0488-B202-4F7B-9F3C-5F3540449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986411"/>
            <a:ext cx="3568661" cy="1872388"/>
          </a:xfrm>
        </p:spPr>
        <p:txBody>
          <a:bodyPr anchor="ctr"/>
          <a:lstStyle/>
          <a:p>
            <a:pPr algn="r"/>
            <a:r>
              <a:rPr lang="en-US">
                <a:solidFill>
                  <a:schemeClr val="tx2"/>
                </a:solidFill>
              </a:rPr>
              <a:t>Click to edit Master title style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972A87D-479C-4157-A7C5-33D8FC7B297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78EE581A-A98D-4A1B-B826-3C60801D667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52800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16AE88BE-E502-4D34-AAE9-6EE48F1ACE2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57544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9FD0C6B3-E0D9-4177-8079-178D1B0F530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62288" y="768096"/>
            <a:ext cx="2578608" cy="281635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3AD8A25-150B-42DF-B6CC-FB1E5225D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0392" y="3956050"/>
            <a:ext cx="7225075" cy="190274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992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20F9CA6-0CB1-4A9E-96E4-67800B107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826FB8-73AC-4F8B-BD9C-B5E87FC9C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F196A1-2430-4797-B656-A38302FA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6"/>
            <a:ext cx="3568661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AE5FA5-AF50-4B00-8E20-1B20A667A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906" y="2340864"/>
            <a:ext cx="3568661" cy="3634486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3237575-909D-45C0-B594-0B7A40F04B5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57344" y="0"/>
            <a:ext cx="7534656" cy="6858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254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8439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9185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898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28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506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26BD44-2224-46FF-A4E7-9C9FFE19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5"/>
            <a:ext cx="3424138" cy="150013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8249B4-F572-49E8-9B53-CB4E629EB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414788"/>
            <a:ext cx="3424138" cy="397577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6C12940-675F-4BDC-8733-71FEBC2FDC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2815" y="640080"/>
            <a:ext cx="3703320" cy="575157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63AD391F-F462-4773-B9C7-B512F55F68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46720" y="640080"/>
            <a:ext cx="3703320" cy="575157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979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9CC542F-D03C-4537-9B6E-7F653B651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30730"/>
            <a:ext cx="3475915" cy="147834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2"/>
                </a:solidFill>
              </a:rPr>
              <a:t>Click to edit Master title style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6" name="Content Placeholder 2" descr="Tag=AccentColor&#10;Flavor=Light&#10;Target=Bullets">
            <a:extLst>
              <a:ext uri="{FF2B5EF4-FFF2-40B4-BE49-F238E27FC236}">
                <a16:creationId xmlns:a16="http://schemas.microsoft.com/office/drawing/2014/main" id="{C768CCB8-0718-4D4E-8EE1-1D2875500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180496"/>
            <a:ext cx="3475915" cy="3678303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C3A8825-378F-41FE-A716-644287762A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1800" y="630936"/>
            <a:ext cx="7504113" cy="352044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2E6B2055-B099-48CF-84C8-2AF6D56186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2816" y="4234252"/>
            <a:ext cx="3703320" cy="213969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EED74C29-FF8A-4470-8221-FD11E7FB7D7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46720" y="4233672"/>
            <a:ext cx="3703320" cy="213969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943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E787D40-90B5-470E-95A2-784F1CB47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4322102"/>
            <a:ext cx="10993549" cy="11536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DD90A03-8871-46F6-B527-27A279CAF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5475712"/>
            <a:ext cx="10993546" cy="5903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8C0DC8A-3006-4A75-A9BA-FCA96D2C38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9580" y="603504"/>
            <a:ext cx="11292840" cy="355701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50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31520"/>
            <a:ext cx="11029616" cy="9875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88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9AD7E45-24A5-4020-858E-57CFA09557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213B6D-04F4-4E9D-AD86-E50884CB4C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2DB8B62-62C2-4723-85AF-F5D87B489A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8056" y="3081528"/>
            <a:ext cx="5486400" cy="331012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D1329640-D9D1-44D4-8E40-04E753A2B82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496" y="3081528"/>
            <a:ext cx="5486400" cy="331012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857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martArt Placeholder 14">
            <a:extLst>
              <a:ext uri="{FF2B5EF4-FFF2-40B4-BE49-F238E27FC236}">
                <a16:creationId xmlns:a16="http://schemas.microsoft.com/office/drawing/2014/main" id="{1A07AFA2-B97F-4965-B3E3-0399F8696B92}"/>
              </a:ext>
            </a:extLst>
          </p:cNvPr>
          <p:cNvSpPr>
            <a:spLocks noGrp="1"/>
          </p:cNvSpPr>
          <p:nvPr>
            <p:ph type="dgm" sz="quarter" idx="13"/>
          </p:nvPr>
        </p:nvSpPr>
        <p:spPr>
          <a:xfrm>
            <a:off x="576263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16" name="SmartArt Placeholder 14">
            <a:extLst>
              <a:ext uri="{FF2B5EF4-FFF2-40B4-BE49-F238E27FC236}">
                <a16:creationId xmlns:a16="http://schemas.microsoft.com/office/drawing/2014/main" id="{FBD83F25-25EA-4FCB-9180-B7567885BE7A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3486759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17" name="SmartArt Placeholder 14">
            <a:extLst>
              <a:ext uri="{FF2B5EF4-FFF2-40B4-BE49-F238E27FC236}">
                <a16:creationId xmlns:a16="http://schemas.microsoft.com/office/drawing/2014/main" id="{C19AF1FD-578A-4AC1-8006-BF395C098188}"/>
              </a:ext>
            </a:extLst>
          </p:cNvPr>
          <p:cNvSpPr>
            <a:spLocks noGrp="1"/>
          </p:cNvSpPr>
          <p:nvPr>
            <p:ph type="dgm" sz="quarter" idx="15"/>
          </p:nvPr>
        </p:nvSpPr>
        <p:spPr>
          <a:xfrm>
            <a:off x="6397255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18" name="SmartArt Placeholder 14">
            <a:extLst>
              <a:ext uri="{FF2B5EF4-FFF2-40B4-BE49-F238E27FC236}">
                <a16:creationId xmlns:a16="http://schemas.microsoft.com/office/drawing/2014/main" id="{A30FAB41-D651-4537-9674-A090F9541E38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>
          <a:xfrm>
            <a:off x="9307750" y="2290762"/>
            <a:ext cx="2286000" cy="25146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SmartArt graphic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FF70985-87A5-4813-BB21-CD79732947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263" y="4943475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8F30C930-1919-4A13-98BD-6CB6119CC11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5894" y="5447348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6E4126AC-7681-4156-8274-2A64148943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87128" y="4943475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1">
            <a:extLst>
              <a:ext uri="{FF2B5EF4-FFF2-40B4-BE49-F238E27FC236}">
                <a16:creationId xmlns:a16="http://schemas.microsoft.com/office/drawing/2014/main" id="{D03485ED-1755-41FA-942B-ED95B3913DB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86759" y="5447348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42AFEFC9-586E-4B97-AD51-F02AC6AC6A6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7624" y="4943475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6" name="Text Placeholder 21">
            <a:extLst>
              <a:ext uri="{FF2B5EF4-FFF2-40B4-BE49-F238E27FC236}">
                <a16:creationId xmlns:a16="http://schemas.microsoft.com/office/drawing/2014/main" id="{E94B1769-BE23-4EBA-A0DA-9A01476DAC5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7255" y="5447348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9A7362AB-6137-4C5C-9219-392C3875AD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08119" y="4957131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24000" indent="0">
              <a:buNone/>
              <a:defRPr sz="1800"/>
            </a:lvl2pPr>
            <a:lvl3pPr marL="630000" indent="0">
              <a:buNone/>
              <a:defRPr sz="1800"/>
            </a:lvl3pPr>
            <a:lvl4pPr marL="1008000" indent="0">
              <a:buNone/>
              <a:defRPr sz="1800"/>
            </a:lvl4pPr>
            <a:lvl5pPr marL="1368000" indent="0">
              <a:buNone/>
              <a:defRPr sz="18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DA6F45F2-E17A-4027-AAA9-B9B703C26A2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07750" y="5461004"/>
            <a:ext cx="2286000" cy="36576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324000" indent="0">
              <a:buNone/>
              <a:defRPr sz="1600"/>
            </a:lvl2pPr>
            <a:lvl3pPr marL="630000" indent="0">
              <a:buNone/>
              <a:defRPr sz="1600"/>
            </a:lvl3pPr>
            <a:lvl4pPr marL="1008000" indent="0">
              <a:buNone/>
              <a:defRPr sz="1600"/>
            </a:lvl4pPr>
            <a:lvl5pPr marL="1368000" indent="0">
              <a:buNone/>
              <a:defRPr sz="16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63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280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3200400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32004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2343" y="2250891"/>
            <a:ext cx="320040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2341" y="2926051"/>
            <a:ext cx="32004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4F00371C-297D-40EF-8A7B-A4A10A3E0F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43499" y="2250891"/>
            <a:ext cx="320040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4C654D6-9180-439B-AA80-A486173B740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497" y="2926051"/>
            <a:ext cx="32004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735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78C165-B12A-4B46-AC7E-8E730F42CBBA}"/>
              </a:ext>
            </a:extLst>
          </p:cNvPr>
          <p:cNvCxnSpPr>
            <a:cxnSpLocks/>
          </p:cNvCxnSpPr>
          <p:nvPr userDrawn="1"/>
        </p:nvCxnSpPr>
        <p:spPr>
          <a:xfrm>
            <a:off x="4241830" y="495574"/>
            <a:ext cx="3703320" cy="0"/>
          </a:xfrm>
          <a:prstGeom prst="line">
            <a:avLst/>
          </a:prstGeom>
          <a:ln w="82550" cap="flat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15F2DE1-F272-49DD-84C1-C2FB82B723E3}"/>
              </a:ext>
            </a:extLst>
          </p:cNvPr>
          <p:cNvCxnSpPr>
            <a:cxnSpLocks/>
          </p:cNvCxnSpPr>
          <p:nvPr userDrawn="1"/>
        </p:nvCxnSpPr>
        <p:spPr>
          <a:xfrm>
            <a:off x="8042147" y="495574"/>
            <a:ext cx="3703320" cy="0"/>
          </a:xfrm>
          <a:prstGeom prst="line">
            <a:avLst/>
          </a:prstGeom>
          <a:ln w="82550" cap="flat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20BB053-86D6-405E-A719-7B6EF23E7207}"/>
              </a:ext>
            </a:extLst>
          </p:cNvPr>
          <p:cNvCxnSpPr>
            <a:cxnSpLocks/>
          </p:cNvCxnSpPr>
          <p:nvPr userDrawn="1"/>
        </p:nvCxnSpPr>
        <p:spPr>
          <a:xfrm>
            <a:off x="437009" y="495574"/>
            <a:ext cx="3703320" cy="0"/>
          </a:xfrm>
          <a:prstGeom prst="line">
            <a:avLst/>
          </a:prstGeom>
          <a:ln w="82550" cap="flat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292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7" r:id="rId3"/>
    <p:sldLayoutId id="2147483780" r:id="rId4"/>
    <p:sldLayoutId id="2147483764" r:id="rId5"/>
    <p:sldLayoutId id="2147483783" r:id="rId6"/>
    <p:sldLayoutId id="2147483784" r:id="rId7"/>
    <p:sldLayoutId id="2147483767" r:id="rId8"/>
    <p:sldLayoutId id="2147483782" r:id="rId9"/>
    <p:sldLayoutId id="2147483778" r:id="rId10"/>
    <p:sldLayoutId id="2147483779" r:id="rId11"/>
    <p:sldLayoutId id="2147483765" r:id="rId12"/>
    <p:sldLayoutId id="2147483766" r:id="rId13"/>
    <p:sldLayoutId id="2147483769" r:id="rId14"/>
    <p:sldLayoutId id="2147483770" r:id="rId15"/>
    <p:sldLayoutId id="2147483771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59453A-78E9-42AE-AE23-C9D218CBC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438" y="4569718"/>
            <a:ext cx="11029616" cy="849781"/>
          </a:xfrm>
        </p:spPr>
        <p:txBody>
          <a:bodyPr anchor="b">
            <a:normAutofit/>
          </a:bodyPr>
          <a:lstStyle/>
          <a:p>
            <a:r>
              <a:rPr lang="lv-LV" b="1" err="1">
                <a:latin typeface="Calibri"/>
                <a:ea typeface="Verdana"/>
                <a:cs typeface="Calibri"/>
              </a:rPr>
              <a:t>Development</a:t>
            </a:r>
            <a:r>
              <a:rPr lang="lv-LV" b="1" dirty="0">
                <a:latin typeface="Calibri"/>
                <a:ea typeface="Verdana"/>
                <a:cs typeface="Calibri"/>
              </a:rPr>
              <a:t> </a:t>
            </a:r>
            <a:r>
              <a:rPr lang="lv-LV" b="1" err="1">
                <a:latin typeface="Calibri"/>
                <a:ea typeface="Verdana"/>
                <a:cs typeface="Calibri"/>
              </a:rPr>
              <a:t>of</a:t>
            </a:r>
            <a:r>
              <a:rPr lang="lv-LV" b="1" dirty="0">
                <a:latin typeface="Calibri"/>
                <a:ea typeface="Verdana"/>
                <a:cs typeface="Calibri"/>
              </a:rPr>
              <a:t> </a:t>
            </a:r>
            <a:r>
              <a:rPr lang="lv-LV" b="1" err="1">
                <a:latin typeface="Calibri"/>
                <a:ea typeface="Verdana"/>
                <a:cs typeface="Calibri"/>
              </a:rPr>
              <a:t>accessibility</a:t>
            </a:r>
            <a:r>
              <a:rPr lang="lv-LV" b="1" dirty="0">
                <a:latin typeface="Calibri"/>
                <a:ea typeface="Verdana"/>
                <a:cs typeface="Calibri"/>
              </a:rPr>
              <a:t> </a:t>
            </a:r>
            <a:r>
              <a:rPr lang="lv-LV" b="1" err="1">
                <a:latin typeface="Calibri"/>
                <a:ea typeface="Verdana"/>
                <a:cs typeface="Calibri"/>
              </a:rPr>
              <a:t>solutions</a:t>
            </a:r>
            <a:br>
              <a:rPr lang="lv-LV" b="1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lv-LV" b="1" dirty="0">
                <a:solidFill>
                  <a:srgbClr val="DA5800"/>
                </a:solidFill>
                <a:latin typeface="Calibri"/>
                <a:ea typeface="Verdana"/>
                <a:cs typeface="Calibri"/>
              </a:rPr>
              <a:t>VIDZEME</a:t>
            </a:r>
            <a:endParaRPr lang="en-US" b="1" dirty="0">
              <a:solidFill>
                <a:srgbClr val="DA5800"/>
              </a:solidFill>
              <a:latin typeface="Calibri"/>
              <a:ea typeface="Verdana"/>
              <a:cs typeface="Calibri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9011B7D-CD6B-49C3-8163-9672E7B5EB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4218" b="34218"/>
          <a:stretch/>
        </p:blipFill>
        <p:spPr>
          <a:xfrm>
            <a:off x="447817" y="599725"/>
            <a:ext cx="11290859" cy="3651249"/>
          </a:xfrm>
          <a:noFill/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639AF166-E191-409C-98AE-C2A47C576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438" y="5419499"/>
            <a:ext cx="11029617" cy="998148"/>
          </a:xfrm>
        </p:spPr>
        <p:txBody>
          <a:bodyPr anchor="t">
            <a:normAutofit/>
          </a:bodyPr>
          <a:lstStyle/>
          <a:p>
            <a:r>
              <a:rPr lang="lv-LV" dirty="0">
                <a:latin typeface="Calibri"/>
                <a:ea typeface="Verdana"/>
                <a:cs typeface="Calibri"/>
              </a:rPr>
              <a:t>24.10.2024.</a:t>
            </a:r>
            <a:endParaRPr lang="en-US" dirty="0">
              <a:latin typeface="Calibri"/>
              <a:ea typeface="Verdana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22C1D0-1768-518B-BC0C-845BADA762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77493" y="5479129"/>
            <a:ext cx="1561183" cy="439444"/>
          </a:xfrm>
          <a:prstGeom prst="rect">
            <a:avLst/>
          </a:prstGeom>
        </p:spPr>
      </p:pic>
      <p:pic>
        <p:nvPicPr>
          <p:cNvPr id="6" name="Picture 5" descr="A blue and yellow flag with white text&#10;&#10;Description automatically generated">
            <a:extLst>
              <a:ext uri="{FF2B5EF4-FFF2-40B4-BE49-F238E27FC236}">
                <a16:creationId xmlns:a16="http://schemas.microsoft.com/office/drawing/2014/main" id="{CA3276C1-F94E-4499-D4B3-E6C2FC83D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936" y="5149370"/>
            <a:ext cx="5100320" cy="153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759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BCEE0-AF33-4B8B-9622-2A50B4FD6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98" y="4441037"/>
            <a:ext cx="3568661" cy="1872388"/>
          </a:xfrm>
        </p:spPr>
        <p:txBody>
          <a:bodyPr anchor="ctr">
            <a:normAutofit/>
          </a:bodyPr>
          <a:lstStyle/>
          <a:p>
            <a:pPr algn="ctr"/>
            <a:r>
              <a:rPr lang="et-EE" sz="2400" b="1" dirty="0">
                <a:latin typeface="Calibri"/>
                <a:ea typeface="Calibri" panose="020F0502020204030204" pitchFamily="34" charset="0"/>
                <a:cs typeface="Times New Roman"/>
              </a:rPr>
              <a:t>the Forest Trail section #8 </a:t>
            </a:r>
            <a:br>
              <a:rPr lang="et-EE" sz="2400" b="1" dirty="0"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t-EE" sz="2400" b="1" err="1">
                <a:solidFill>
                  <a:srgbClr val="DA5800"/>
                </a:solidFill>
                <a:latin typeface="Calibri"/>
                <a:ea typeface="Calibri" panose="020F0502020204030204" pitchFamily="34" charset="0"/>
                <a:cs typeface="Times New Roman"/>
              </a:rPr>
              <a:t>CaunĪtes</a:t>
            </a:r>
            <a:r>
              <a:rPr lang="et-EE" sz="2400" b="1" dirty="0">
                <a:solidFill>
                  <a:srgbClr val="DA5800"/>
                </a:solidFill>
                <a:latin typeface="Calibri"/>
                <a:ea typeface="Calibri" panose="020F0502020204030204" pitchFamily="34" charset="0"/>
                <a:cs typeface="Times New Roman"/>
              </a:rPr>
              <a:t>-Valmiera</a:t>
            </a:r>
            <a:b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dirty="0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95D9B-1C30-46A7-AC78-0AD00F70B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5480" y="4288637"/>
            <a:ext cx="7134022" cy="2569363"/>
          </a:xfrm>
        </p:spPr>
        <p:txBody>
          <a:bodyPr anchor="ctr">
            <a:normAutofit fontScale="77500" lnSpcReduction="20000"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lv-LV" sz="2100" dirty="0">
                <a:latin typeface="Calibri"/>
                <a:cs typeface="Calibri"/>
              </a:rPr>
              <a:t>3,7 km </a:t>
            </a:r>
            <a:r>
              <a:rPr lang="lv-LV" sz="2100" err="1">
                <a:latin typeface="Calibri"/>
                <a:cs typeface="Calibri"/>
              </a:rPr>
              <a:t>hiking</a:t>
            </a:r>
            <a:r>
              <a:rPr lang="lv-LV" sz="2100" dirty="0">
                <a:latin typeface="Calibri"/>
                <a:cs typeface="Calibri"/>
              </a:rPr>
              <a:t> </a:t>
            </a:r>
            <a:r>
              <a:rPr lang="lv-LV" sz="2100" err="1">
                <a:latin typeface="Calibri"/>
                <a:cs typeface="Calibri"/>
              </a:rPr>
              <a:t>loop</a:t>
            </a:r>
            <a:endParaRPr lang="lv-LV" sz="2100">
              <a:latin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lv-LV" sz="2100" dirty="0">
                <a:latin typeface="Calibri"/>
                <a:cs typeface="Calibri"/>
              </a:rPr>
              <a:t>T</a:t>
            </a:r>
            <a:r>
              <a:rPr lang="en-US" sz="2100" dirty="0">
                <a:latin typeface="Calibri"/>
                <a:cs typeface="Calibri"/>
              </a:rPr>
              <a:t>o make hiking more accessible for families with young children, seniors</a:t>
            </a:r>
            <a:r>
              <a:rPr lang="lv-LV" sz="2100" dirty="0">
                <a:latin typeface="Calibri"/>
                <a:cs typeface="Calibri"/>
              </a:rPr>
              <a:t> </a:t>
            </a:r>
            <a:r>
              <a:rPr lang="en-US" sz="2100" dirty="0">
                <a:latin typeface="Calibri"/>
                <a:cs typeface="Calibri"/>
              </a:rPr>
              <a:t>and other groups</a:t>
            </a:r>
            <a:endParaRPr lang="lv-LV" sz="2100" dirty="0">
              <a:latin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lv-LV" sz="2100" dirty="0">
                <a:latin typeface="Calibri"/>
                <a:cs typeface="Calibri"/>
              </a:rPr>
              <a:t>4 </a:t>
            </a:r>
            <a:r>
              <a:rPr lang="lv-LV" sz="2100" err="1">
                <a:latin typeface="Calibri"/>
                <a:ea typeface="+mn-lt"/>
                <a:cs typeface="Calibri"/>
              </a:rPr>
              <a:t>educational</a:t>
            </a:r>
            <a:r>
              <a:rPr lang="lv-LV" sz="2100" dirty="0">
                <a:latin typeface="Calibri"/>
                <a:ea typeface="+mn-lt"/>
                <a:cs typeface="Calibri"/>
              </a:rPr>
              <a:t> </a:t>
            </a:r>
            <a:r>
              <a:rPr lang="lv-LV" sz="2100" err="1">
                <a:latin typeface="Calibri"/>
                <a:ea typeface="+mn-lt"/>
                <a:cs typeface="Calibri"/>
              </a:rPr>
              <a:t>and</a:t>
            </a:r>
            <a:r>
              <a:rPr lang="lv-LV" sz="2100" dirty="0">
                <a:latin typeface="Calibri"/>
                <a:ea typeface="+mn-lt"/>
                <a:cs typeface="Calibri"/>
              </a:rPr>
              <a:t> </a:t>
            </a:r>
            <a:r>
              <a:rPr lang="lv-LV" sz="2100" err="1">
                <a:latin typeface="Calibri"/>
                <a:ea typeface="+mn-lt"/>
                <a:cs typeface="Calibri"/>
              </a:rPr>
              <a:t>interest-rising</a:t>
            </a:r>
            <a:r>
              <a:rPr lang="lv-LV" sz="2100" dirty="0">
                <a:latin typeface="Calibri"/>
                <a:ea typeface="+mn-lt"/>
                <a:cs typeface="Calibri"/>
              </a:rPr>
              <a:t> </a:t>
            </a:r>
            <a:r>
              <a:rPr lang="lv-LV" sz="2100" err="1">
                <a:latin typeface="Calibri"/>
                <a:ea typeface="+mn-lt"/>
                <a:cs typeface="Calibri"/>
              </a:rPr>
              <a:t>objects</a:t>
            </a:r>
            <a:r>
              <a:rPr lang="lv-LV" sz="2100" dirty="0">
                <a:latin typeface="Calibri"/>
                <a:ea typeface="+mn-lt"/>
                <a:cs typeface="Calibri"/>
              </a:rPr>
              <a:t> </a:t>
            </a:r>
            <a:r>
              <a:rPr lang="lv-LV" sz="2100" err="1">
                <a:latin typeface="Calibri"/>
                <a:ea typeface="+mn-lt"/>
                <a:cs typeface="Calibri"/>
              </a:rPr>
              <a:t>will</a:t>
            </a:r>
            <a:r>
              <a:rPr lang="lv-LV" sz="2100" dirty="0">
                <a:latin typeface="Calibri"/>
                <a:ea typeface="+mn-lt"/>
                <a:cs typeface="Calibri"/>
              </a:rPr>
              <a:t> </a:t>
            </a:r>
            <a:r>
              <a:rPr lang="lv-LV" sz="2100" err="1">
                <a:latin typeface="Calibri"/>
                <a:ea typeface="+mn-lt"/>
                <a:cs typeface="Calibri"/>
              </a:rPr>
              <a:t>be</a:t>
            </a:r>
            <a:r>
              <a:rPr lang="lv-LV" sz="2100" dirty="0">
                <a:latin typeface="Calibri"/>
                <a:ea typeface="+mn-lt"/>
                <a:cs typeface="Calibri"/>
              </a:rPr>
              <a:t> </a:t>
            </a:r>
            <a:r>
              <a:rPr lang="lv-LV" sz="2100" err="1">
                <a:latin typeface="Calibri"/>
                <a:ea typeface="+mn-lt"/>
                <a:cs typeface="Calibri"/>
              </a:rPr>
              <a:t>installed</a:t>
            </a:r>
            <a:endParaRPr lang="en-US" sz="2100">
              <a:latin typeface="Calibri"/>
              <a:ea typeface="+mn-lt"/>
              <a:cs typeface="Calibri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100" dirty="0">
                <a:latin typeface="Calibri"/>
                <a:ea typeface="+mn-lt"/>
                <a:cs typeface="Calibri"/>
              </a:rPr>
              <a:t>06.09.2024. Consultation with the target group – hiking event "</a:t>
            </a:r>
            <a:r>
              <a:rPr lang="en-US" sz="2100" err="1">
                <a:latin typeface="Calibri"/>
                <a:ea typeface="+mn-lt"/>
                <a:cs typeface="Calibri"/>
              </a:rPr>
              <a:t>Brīvdabis</a:t>
            </a:r>
            <a:r>
              <a:rPr lang="en-US" sz="2100" dirty="0">
                <a:latin typeface="Calibri"/>
                <a:ea typeface="+mn-lt"/>
                <a:cs typeface="Calibri"/>
              </a:rPr>
              <a:t>"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100" dirty="0">
                <a:latin typeface="Calibri"/>
                <a:ea typeface="+mn-lt"/>
                <a:cs typeface="Calibri"/>
              </a:rPr>
              <a:t>23.09.2024. Received permission from the Nature Conservation Agency </a:t>
            </a:r>
            <a:endParaRPr lang="en-US">
              <a:latin typeface="Calibri"/>
            </a:endParaRPr>
          </a:p>
          <a:p>
            <a:pPr>
              <a:lnSpc>
                <a:spcPct val="90000"/>
              </a:lnSpc>
            </a:pPr>
            <a:endParaRPr lang="en-US" sz="2100" dirty="0">
              <a:latin typeface="Calibri"/>
              <a:ea typeface="+mn-lt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lv-LV" sz="2100" dirty="0">
                <a:ea typeface="+mn-lt"/>
                <a:cs typeface="Calibri"/>
              </a:rPr>
              <a:t> </a:t>
            </a:r>
            <a:r>
              <a:rPr lang="lv-LV" sz="2100" dirty="0">
                <a:ea typeface="+mn-lt"/>
                <a:cs typeface="+mn-lt"/>
              </a:rPr>
              <a:t> </a:t>
            </a:r>
            <a:endParaRPr lang="en-US" sz="2100" dirty="0">
              <a:latin typeface="Calibri"/>
              <a:cs typeface="Calibri"/>
            </a:endParaRPr>
          </a:p>
        </p:txBody>
      </p:sp>
      <p:pic>
        <p:nvPicPr>
          <p:cNvPr id="23" name="Picture 22" descr="A map with a black line&#10;&#10;Description automatically generated">
            <a:extLst>
              <a:ext uri="{FF2B5EF4-FFF2-40B4-BE49-F238E27FC236}">
                <a16:creationId xmlns:a16="http://schemas.microsoft.com/office/drawing/2014/main" id="{894E01D6-FBF0-78C0-1362-992DA51E7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1" y="756941"/>
            <a:ext cx="3148644" cy="3397505"/>
          </a:xfrm>
          <a:prstGeom prst="rect">
            <a:avLst/>
          </a:prstGeom>
        </p:spPr>
      </p:pic>
      <p:pic>
        <p:nvPicPr>
          <p:cNvPr id="5" name="Picture 4" descr="A group of people walking in a forest&#10;&#10;Description automatically generated">
            <a:extLst>
              <a:ext uri="{FF2B5EF4-FFF2-40B4-BE49-F238E27FC236}">
                <a16:creationId xmlns:a16="http://schemas.microsoft.com/office/drawing/2014/main" id="{B2206276-A8F7-B70A-C9E6-0F065088A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670" y="754225"/>
            <a:ext cx="4672335" cy="3397898"/>
          </a:xfrm>
          <a:prstGeom prst="rect">
            <a:avLst/>
          </a:prstGeom>
        </p:spPr>
      </p:pic>
      <p:pic>
        <p:nvPicPr>
          <p:cNvPr id="6" name="Picture 5" descr="A person and person walking in the woods&#10;&#10;Description automatically generated">
            <a:extLst>
              <a:ext uri="{FF2B5EF4-FFF2-40B4-BE49-F238E27FC236}">
                <a16:creationId xmlns:a16="http://schemas.microsoft.com/office/drawing/2014/main" id="{D0FE6727-928A-7DA0-316B-F2B601C6FD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7" t="59" r="247" b="7916"/>
          <a:stretch/>
        </p:blipFill>
        <p:spPr>
          <a:xfrm>
            <a:off x="8716174" y="756398"/>
            <a:ext cx="3126141" cy="339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64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BDDA7-5C2C-96CE-938A-CD3948640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+mj-lt"/>
                <a:cs typeface="+mj-lt"/>
              </a:rPr>
              <a:t> </a:t>
            </a:r>
            <a:endParaRPr lang="en-US" dirty="0"/>
          </a:p>
          <a:p>
            <a:r>
              <a:rPr lang="en-US" sz="1800" b="1" dirty="0">
                <a:latin typeface="Calibri"/>
                <a:cs typeface="Calibri"/>
              </a:rPr>
              <a:t>hiking event "</a:t>
            </a:r>
            <a:r>
              <a:rPr lang="en-US" sz="1800" b="1" err="1">
                <a:latin typeface="Calibri"/>
                <a:cs typeface="Calibri"/>
              </a:rPr>
              <a:t>Brīvdabis</a:t>
            </a:r>
            <a:r>
              <a:rPr lang="en-US" sz="1800" b="1" dirty="0">
                <a:latin typeface="Calibri"/>
                <a:cs typeface="Calibri"/>
              </a:rPr>
              <a:t>"</a:t>
            </a:r>
            <a:endParaRPr lang="en-US" sz="1800" b="1" dirty="0"/>
          </a:p>
        </p:txBody>
      </p:sp>
      <p:pic>
        <p:nvPicPr>
          <p:cNvPr id="3" name="Picture Placeholder 2" descr="A group of people walking on a wooden bridge in the woods&#10;&#10;Description automatically generated">
            <a:extLst>
              <a:ext uri="{FF2B5EF4-FFF2-40B4-BE49-F238E27FC236}">
                <a16:creationId xmlns:a16="http://schemas.microsoft.com/office/drawing/2014/main" id="{4D56167C-65DD-96FE-F1AC-AC41E2339A8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9036" b="9036"/>
          <a:stretch/>
        </p:blipFill>
        <p:spPr/>
      </p:pic>
      <p:pic>
        <p:nvPicPr>
          <p:cNvPr id="12" name="Picture Placeholder 11" descr="A group of people walking on a path in the woods&#10;&#10;Description automatically generated">
            <a:extLst>
              <a:ext uri="{FF2B5EF4-FFF2-40B4-BE49-F238E27FC236}">
                <a16:creationId xmlns:a16="http://schemas.microsoft.com/office/drawing/2014/main" id="{97FAEE03-C9C6-1F93-060D-B92E4584D49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8989" b="8989"/>
          <a:stretch/>
        </p:blipFill>
        <p:spPr/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57E016-4F23-7AA7-CA56-46393D9D0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2815" y="3978030"/>
            <a:ext cx="5422652" cy="1880769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latin typeface="Calibri"/>
                <a:cs typeface="Calibri"/>
              </a:rPr>
              <a:t>56 participants</a:t>
            </a:r>
            <a:r>
              <a:rPr lang="en-US" dirty="0">
                <a:latin typeface="Calibri"/>
                <a:cs typeface="Calibri"/>
              </a:rPr>
              <a:t> </a:t>
            </a:r>
            <a:endParaRPr lang="en-US">
              <a:latin typeface="Calibri"/>
              <a:cs typeface="Calibri"/>
            </a:endParaRPr>
          </a:p>
          <a:p>
            <a:pPr marL="285750" indent="-285750">
              <a:buFont typeface="Wingdings" panose="05020102010507070707" pitchFamily="18" charset="2"/>
              <a:buChar char="§"/>
            </a:pPr>
            <a:r>
              <a:rPr lang="en-US" dirty="0">
                <a:latin typeface="Calibri"/>
                <a:ea typeface="+mn-lt"/>
                <a:cs typeface="+mn-lt"/>
              </a:rPr>
              <a:t>26 primary school 2nd grade pupils</a:t>
            </a:r>
          </a:p>
          <a:p>
            <a:pPr marL="285750" indent="-285750">
              <a:buFont typeface="Wingdings" panose="05020102010507070707" pitchFamily="18" charset="2"/>
              <a:buChar char="§"/>
            </a:pPr>
            <a:r>
              <a:rPr lang="en-US" dirty="0">
                <a:latin typeface="Calibri"/>
                <a:ea typeface="+mn-lt"/>
                <a:cs typeface="+mn-lt"/>
              </a:rPr>
              <a:t>18  children of the kindergarten oldest group </a:t>
            </a:r>
            <a:endParaRPr lang="en-US">
              <a:latin typeface="Calibri"/>
              <a:cs typeface="Calibri"/>
            </a:endParaRPr>
          </a:p>
          <a:p>
            <a:pPr marL="285750" indent="-285750">
              <a:buFont typeface="Wingdings" panose="05020102010507070707" pitchFamily="18" charset="2"/>
              <a:buChar char="§"/>
            </a:pPr>
            <a:r>
              <a:rPr lang="en-US" dirty="0">
                <a:latin typeface="Calibri"/>
                <a:ea typeface="+mn-lt"/>
                <a:cs typeface="+mn-lt"/>
              </a:rPr>
              <a:t>4 pedagogues </a:t>
            </a:r>
          </a:p>
          <a:p>
            <a:pPr marL="285750" indent="-285750">
              <a:buFont typeface="Wingdings" panose="05020102010507070707" pitchFamily="18" charset="2"/>
              <a:buChar char="§"/>
            </a:pPr>
            <a:r>
              <a:rPr lang="en-US" dirty="0">
                <a:latin typeface="Calibri"/>
                <a:ea typeface="+mn-lt"/>
                <a:cs typeface="+mn-lt"/>
              </a:rPr>
              <a:t>8 parents </a:t>
            </a:r>
            <a:endParaRPr lang="en-US" dirty="0">
              <a:latin typeface="Calibri"/>
            </a:endParaRPr>
          </a:p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29C5747-F4D2-AFAC-CFAE-EBCE2E1D0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C1B9AA7-F120-CD83-3048-0FDBEF819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3</a:t>
            </a:fld>
            <a:endParaRPr lang="en-US" dirty="0"/>
          </a:p>
        </p:txBody>
      </p:sp>
      <p:pic>
        <p:nvPicPr>
          <p:cNvPr id="16" name="Picture Placeholder 15" descr="A group of people holding hands in a circle in a forest&#10;&#10;Description automatically generated">
            <a:extLst>
              <a:ext uri="{FF2B5EF4-FFF2-40B4-BE49-F238E27FC236}">
                <a16:creationId xmlns:a16="http://schemas.microsoft.com/office/drawing/2014/main" id="{3480E83D-A36C-A0B7-EFDB-05593B7863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5610" r="15610"/>
          <a:stretch/>
        </p:blipFill>
        <p:spPr/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0C4D6D-1C85-540A-E8F3-39222506F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942" y="3879732"/>
            <a:ext cx="4337539" cy="1985344"/>
          </a:xfrm>
          <a:prstGeom prst="rect">
            <a:avLst/>
          </a:prstGeom>
        </p:spPr>
      </p:pic>
      <p:pic>
        <p:nvPicPr>
          <p:cNvPr id="20" name="Picture Placeholder 1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77587AB-DC22-9240-3E39-FBBC1A172DD0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6"/>
          <a:srcRect l="15631" r="15631"/>
          <a:stretch/>
        </p:blipFill>
        <p:spPr/>
      </p:pic>
    </p:spTree>
    <p:extLst>
      <p:ext uri="{BB962C8B-B14F-4D97-AF65-F5344CB8AC3E}">
        <p14:creationId xmlns:p14="http://schemas.microsoft.com/office/powerpoint/2010/main" val="4060283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94B0F-09D6-EC87-0C5E-F718E263F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570698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Survey questionnaire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D1FEC-4611-034E-D099-77875EF84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5348" y="1446992"/>
            <a:ext cx="3376246" cy="53372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>
                <a:latin typeface="Calibri"/>
                <a:cs typeface="Calibri"/>
              </a:rPr>
              <a:t>Interviewees: 12 </a:t>
            </a:r>
            <a:endParaRPr lang="en-US" sz="1600">
              <a:solidFill>
                <a:srgbClr val="000000"/>
              </a:solidFill>
              <a:latin typeface="Calibri"/>
              <a:cs typeface="Calibri"/>
            </a:endParaRPr>
          </a:p>
          <a:p>
            <a:pPr marL="305435" indent="-305435">
              <a:buFont typeface="Wingdings" panose="05020102010507070707" pitchFamily="18" charset="2"/>
              <a:buChar char="§"/>
            </a:pPr>
            <a:r>
              <a:rPr lang="en-US" sz="1600" dirty="0">
                <a:latin typeface="Calibri"/>
                <a:cs typeface="Calibri"/>
              </a:rPr>
              <a:t>8 women, 4 men </a:t>
            </a:r>
            <a:endParaRPr lang="en-US" sz="1600">
              <a:solidFill>
                <a:srgbClr val="000000"/>
              </a:solidFill>
              <a:latin typeface="Calibri"/>
              <a:cs typeface="Calibri"/>
            </a:endParaRPr>
          </a:p>
          <a:p>
            <a:pPr marL="305435" indent="-305435">
              <a:buFont typeface="Wingdings"/>
              <a:buChar char="§"/>
            </a:pPr>
            <a:r>
              <a:rPr lang="en-US" sz="1600" dirty="0">
                <a:latin typeface="Calibri"/>
                <a:cs typeface="Calibri"/>
              </a:rPr>
              <a:t>4 pedagogues, 8 parents </a:t>
            </a:r>
            <a:endParaRPr lang="en-US" sz="1600" dirty="0">
              <a:solidFill>
                <a:srgbClr val="404040"/>
              </a:solidFill>
              <a:latin typeface="Calibri"/>
              <a:cs typeface="Calibri"/>
            </a:endParaRPr>
          </a:p>
          <a:p>
            <a:pPr marL="305435" indent="-305435">
              <a:buFont typeface="Wingdings"/>
              <a:buChar char="§"/>
            </a:pPr>
            <a:endParaRPr lang="en-US" sz="1600" dirty="0">
              <a:latin typeface="Calibri"/>
              <a:cs typeface="Calibri"/>
            </a:endParaRPr>
          </a:p>
          <a:p>
            <a:pPr marL="0" indent="0">
              <a:buNone/>
            </a:pPr>
            <a:r>
              <a:rPr lang="en-US" sz="1600" b="1" dirty="0">
                <a:latin typeface="Calibri"/>
                <a:cs typeface="Calibri"/>
              </a:rPr>
              <a:t>What is important to you when choosing a route for a family hike? </a:t>
            </a:r>
            <a:endParaRPr lang="en-US" sz="160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buFont typeface="Wingdings"/>
              <a:buChar char="§"/>
            </a:pPr>
            <a:r>
              <a:rPr lang="en-US" sz="1600" dirty="0">
                <a:latin typeface="Calibri"/>
                <a:cs typeface="Calibri"/>
              </a:rPr>
              <a:t>Beautiful landscapes: 6</a:t>
            </a:r>
            <a:endParaRPr lang="en-US" sz="1600">
              <a:solidFill>
                <a:srgbClr val="000000"/>
              </a:solidFill>
              <a:latin typeface="Calibri"/>
              <a:cs typeface="Calibri"/>
            </a:endParaRPr>
          </a:p>
          <a:p>
            <a:pPr marL="305435" indent="-305435">
              <a:buFont typeface="Wingdings"/>
              <a:buChar char="§"/>
            </a:pPr>
            <a:r>
              <a:rPr lang="en-US" sz="1600" dirty="0">
                <a:latin typeface="Calibri"/>
                <a:cs typeface="Calibri"/>
              </a:rPr>
              <a:t>Distance length: 4</a:t>
            </a:r>
            <a:endParaRPr lang="en-US" sz="1600">
              <a:solidFill>
                <a:srgbClr val="000000"/>
              </a:solidFill>
              <a:latin typeface="Calibri"/>
              <a:cs typeface="Calibri"/>
            </a:endParaRPr>
          </a:p>
          <a:p>
            <a:pPr marL="305435" indent="-305435">
              <a:buFont typeface="Wingdings"/>
              <a:buChar char="§"/>
            </a:pPr>
            <a:r>
              <a:rPr lang="en-US" sz="1600" dirty="0">
                <a:latin typeface="Calibri"/>
                <a:cs typeface="Calibri"/>
              </a:rPr>
              <a:t>Trail is well-maintained: 3 </a:t>
            </a:r>
            <a:endParaRPr lang="en-US" sz="1600">
              <a:solidFill>
                <a:srgbClr val="000000"/>
              </a:solidFill>
              <a:latin typeface="Calibri"/>
              <a:cs typeface="Calibri"/>
            </a:endParaRPr>
          </a:p>
          <a:p>
            <a:pPr marL="305435" indent="-305435">
              <a:buFont typeface="Wingdings"/>
              <a:buChar char="§"/>
            </a:pPr>
            <a:r>
              <a:rPr lang="en-US" sz="1600" dirty="0">
                <a:latin typeface="Calibri"/>
                <a:cs typeface="Calibri"/>
              </a:rPr>
              <a:t>Adventures: 3</a:t>
            </a:r>
            <a:endParaRPr lang="en-US" sz="1600">
              <a:solidFill>
                <a:srgbClr val="000000"/>
              </a:solidFill>
              <a:latin typeface="Calibri"/>
              <a:cs typeface="Calibri"/>
            </a:endParaRPr>
          </a:p>
          <a:p>
            <a:pPr marL="305435" indent="-305435">
              <a:buFont typeface="Wingdings"/>
              <a:buChar char="§"/>
            </a:pPr>
            <a:r>
              <a:rPr lang="en-US" sz="1600" dirty="0">
                <a:latin typeface="Calibri"/>
                <a:cs typeface="Calibri"/>
              </a:rPr>
              <a:t>Easy access by car: 2</a:t>
            </a:r>
            <a:endParaRPr lang="en-US" sz="1600">
              <a:solidFill>
                <a:srgbClr val="000000"/>
              </a:solidFill>
              <a:latin typeface="Calibri"/>
              <a:cs typeface="Calibri"/>
            </a:endParaRPr>
          </a:p>
          <a:p>
            <a:pPr marL="305435" indent="-305435">
              <a:buFont typeface="Wingdings"/>
              <a:buChar char="§"/>
            </a:pPr>
            <a:r>
              <a:rPr lang="en-US" sz="1600" dirty="0">
                <a:latin typeface="Calibri"/>
                <a:cs typeface="Calibri"/>
              </a:rPr>
              <a:t>Possibility to walk through with a baby carriage. It should be indicated.</a:t>
            </a:r>
            <a:endParaRPr lang="en-US" sz="16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F4360CF-C8E1-F18A-A32F-E8204ABD79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12343" y="924717"/>
            <a:ext cx="3200400" cy="5682221"/>
          </a:xfrm>
        </p:spPr>
        <p:txBody>
          <a:bodyPr/>
          <a:lstStyle/>
          <a:p>
            <a:r>
              <a:rPr lang="en-US" sz="1600" b="1" dirty="0">
                <a:latin typeface="Calibri"/>
                <a:cs typeface="Calibri"/>
              </a:rPr>
              <a:t>How well do you know the long-distance hiking route </a:t>
            </a:r>
            <a:r>
              <a:rPr lang="en-US" sz="1600" b="1" err="1">
                <a:latin typeface="Calibri"/>
                <a:cs typeface="Calibri"/>
              </a:rPr>
              <a:t>Mežtaka</a:t>
            </a:r>
            <a:r>
              <a:rPr lang="en-US" sz="1600" b="1" dirty="0">
                <a:latin typeface="Calibri"/>
                <a:cs typeface="Calibri"/>
              </a:rPr>
              <a:t> (Forest Trail)</a:t>
            </a:r>
            <a:r>
              <a:rPr lang="en-US" sz="1600" dirty="0">
                <a:latin typeface="Calibri"/>
                <a:cs typeface="Calibri"/>
              </a:rPr>
              <a:t>?</a:t>
            </a:r>
            <a:endParaRPr lang="en-US" sz="160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buFont typeface="Wingdings" panose="05020102010507070707" pitchFamily="18" charset="2"/>
              <a:buChar char="§"/>
            </a:pPr>
            <a:r>
              <a:rPr lang="en-US" sz="1600" dirty="0">
                <a:latin typeface="Calibri"/>
                <a:cs typeface="Calibri"/>
              </a:rPr>
              <a:t>I've heard of it, but I've never used it:  5</a:t>
            </a:r>
            <a:endParaRPr lang="en-US" sz="160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buFont typeface="Wingdings" panose="05020102010507070707" pitchFamily="18" charset="2"/>
              <a:buChar char="§"/>
            </a:pPr>
            <a:r>
              <a:rPr lang="en-US" sz="1600" dirty="0">
                <a:latin typeface="Calibri"/>
                <a:cs typeface="Calibri"/>
              </a:rPr>
              <a:t>I’ve tried it: 3</a:t>
            </a:r>
            <a:endParaRPr lang="en-US" sz="1600">
              <a:solidFill>
                <a:srgbClr val="000000"/>
              </a:solidFill>
              <a:latin typeface="Calibri"/>
              <a:cs typeface="Calibri"/>
            </a:endParaRPr>
          </a:p>
          <a:p>
            <a:pPr marL="305435" indent="-305435">
              <a:buFont typeface="Wingdings" panose="05020102010507070707" pitchFamily="18" charset="2"/>
              <a:buChar char="§"/>
            </a:pPr>
            <a:r>
              <a:rPr lang="en-US" sz="1600" dirty="0">
                <a:latin typeface="Calibri"/>
                <a:cs typeface="Calibri"/>
              </a:rPr>
              <a:t>I haven't heard of it: 3 </a:t>
            </a:r>
            <a:endParaRPr lang="en-US" sz="160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buFont typeface="Wingdings" panose="05020102010507070707" pitchFamily="18" charset="2"/>
              <a:buChar char="§"/>
            </a:pPr>
            <a:r>
              <a:rPr lang="en-US" sz="1600" dirty="0">
                <a:latin typeface="Calibri"/>
                <a:cs typeface="Calibri"/>
              </a:rPr>
              <a:t>I use it from time to time: 1</a:t>
            </a:r>
            <a:endParaRPr lang="en-US" sz="1600">
              <a:solidFill>
                <a:srgbClr val="000000"/>
              </a:solidFill>
              <a:latin typeface="Calibri"/>
              <a:cs typeface="Calibri"/>
            </a:endParaRPr>
          </a:p>
          <a:p>
            <a:pPr marL="285750" indent="-285750">
              <a:buFont typeface="Wingdings" panose="05020102010507070707" pitchFamily="18" charset="2"/>
              <a:buChar char="§"/>
            </a:pPr>
            <a:endParaRPr lang="en-US" sz="1600" b="1" dirty="0">
              <a:latin typeface="Calibri"/>
              <a:cs typeface="Calibri"/>
            </a:endParaRPr>
          </a:p>
          <a:p>
            <a:r>
              <a:rPr lang="en-US" sz="1600" b="1" dirty="0">
                <a:latin typeface="Calibri"/>
                <a:cs typeface="Calibri"/>
              </a:rPr>
              <a:t>Would it matter that a digital game is available on the route? </a:t>
            </a:r>
            <a:endParaRPr lang="en-US" sz="1600">
              <a:solidFill>
                <a:srgbClr val="000000"/>
              </a:solidFill>
              <a:latin typeface="Calibri"/>
              <a:cs typeface="Calibri"/>
            </a:endParaRPr>
          </a:p>
          <a:p>
            <a:pPr marL="305435" indent="-305435">
              <a:buFont typeface="Wingdings" panose="05020102010507070707" pitchFamily="18" charset="2"/>
              <a:buChar char="§"/>
            </a:pPr>
            <a:r>
              <a:rPr lang="en-US" sz="1600" dirty="0">
                <a:latin typeface="Calibri"/>
                <a:cs typeface="Calibri"/>
              </a:rPr>
              <a:t>Rather not: 5 </a:t>
            </a:r>
            <a:endParaRPr lang="en-US" sz="1600">
              <a:solidFill>
                <a:srgbClr val="000000"/>
              </a:solidFill>
              <a:latin typeface="Calibri"/>
              <a:cs typeface="Calibri"/>
            </a:endParaRPr>
          </a:p>
          <a:p>
            <a:pPr marL="305435" indent="-305435">
              <a:buFont typeface="Wingdings" panose="05020102010507070707" pitchFamily="18" charset="2"/>
              <a:buChar char="§"/>
            </a:pPr>
            <a:r>
              <a:rPr lang="en-US" sz="1600" dirty="0">
                <a:latin typeface="Calibri"/>
                <a:cs typeface="Calibri"/>
              </a:rPr>
              <a:t>Probably yes: 5 </a:t>
            </a:r>
            <a:endParaRPr lang="en-US" sz="1600">
              <a:solidFill>
                <a:srgbClr val="000000"/>
              </a:solidFill>
              <a:latin typeface="Calibri"/>
              <a:cs typeface="Calibri"/>
            </a:endParaRPr>
          </a:p>
          <a:p>
            <a:pPr marL="305435" indent="-305435">
              <a:buFont typeface="Wingdings" panose="05020102010507070707" pitchFamily="18" charset="2"/>
              <a:buChar char="§"/>
            </a:pPr>
            <a:r>
              <a:rPr lang="en-US" sz="1600" dirty="0">
                <a:latin typeface="Calibri"/>
                <a:cs typeface="Calibri"/>
              </a:rPr>
              <a:t>Definitely, yes: 2 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2149C7B-E288-3B76-5C5C-AF79F01D4DC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43497" y="1013726"/>
            <a:ext cx="3200400" cy="5698164"/>
          </a:xfrm>
        </p:spPr>
        <p:txBody>
          <a:bodyPr>
            <a:noAutofit/>
          </a:bodyPr>
          <a:lstStyle/>
          <a:p>
            <a:pPr marL="305435" indent="-305435">
              <a:buFont typeface="Wingdings"/>
              <a:buChar char="§"/>
            </a:pPr>
            <a:endParaRPr lang="en-US" sz="1600" b="1" dirty="0">
              <a:latin typeface="Calibri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600" b="1" dirty="0">
                <a:latin typeface="Calibri"/>
                <a:ea typeface="+mn-lt"/>
                <a:cs typeface="+mn-lt"/>
              </a:rPr>
              <a:t>Evaluation of the event</a:t>
            </a:r>
            <a:endParaRPr lang="en-US" sz="16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 marL="305435" indent="-305435">
              <a:buFont typeface="Wingdings"/>
              <a:buChar char="§"/>
            </a:pPr>
            <a:r>
              <a:rPr lang="en-US" sz="1600" dirty="0">
                <a:latin typeface="Calibri"/>
                <a:ea typeface="+mn-lt"/>
                <a:cs typeface="+mn-lt"/>
              </a:rPr>
              <a:t>I liked it very much: 9 </a:t>
            </a:r>
            <a:endParaRPr lang="en-US" sz="1600">
              <a:solidFill>
                <a:srgbClr val="000000"/>
              </a:solidFill>
              <a:latin typeface="Calibri"/>
              <a:ea typeface="+mn-lt"/>
              <a:cs typeface="+mn-lt"/>
            </a:endParaRPr>
          </a:p>
          <a:p>
            <a:pPr marL="305435" indent="-305435">
              <a:buFont typeface="Wingdings"/>
              <a:buChar char="§"/>
            </a:pPr>
            <a:r>
              <a:rPr lang="en-US" sz="1600" dirty="0">
                <a:latin typeface="Calibri"/>
                <a:ea typeface="+mn-lt"/>
                <a:cs typeface="+mn-lt"/>
              </a:rPr>
              <a:t>I liked it: 3 </a:t>
            </a:r>
            <a:endParaRPr lang="en-US" sz="1600" b="1" dirty="0">
              <a:latin typeface="Calibri"/>
              <a:ea typeface="+mn-lt"/>
              <a:cs typeface="+mn-lt"/>
            </a:endParaRPr>
          </a:p>
          <a:p>
            <a:pPr marL="305435" indent="-305435">
              <a:buFont typeface="Wingdings"/>
              <a:buChar char="§"/>
            </a:pPr>
            <a:endParaRPr lang="en-US" sz="1600" dirty="0">
              <a:latin typeface="Calibri"/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600" b="1" dirty="0">
                <a:latin typeface="Calibri"/>
                <a:ea typeface="+mn-lt"/>
                <a:cs typeface="+mn-lt"/>
              </a:rPr>
              <a:t>Suggestions, proposals, comments:</a:t>
            </a:r>
            <a:endParaRPr lang="en-US" sz="1600" b="1">
              <a:latin typeface="Calibri"/>
              <a:cs typeface="Calibri"/>
            </a:endParaRPr>
          </a:p>
          <a:p>
            <a:pPr marL="305435" indent="-305435">
              <a:buFont typeface="Wingdings"/>
              <a:buChar char="§"/>
            </a:pPr>
            <a:r>
              <a:rPr lang="en-US" sz="1600" dirty="0">
                <a:latin typeface="Calibri"/>
                <a:ea typeface="+mn-lt"/>
                <a:cs typeface="+mn-lt"/>
              </a:rPr>
              <a:t>I really liked the trail in </a:t>
            </a:r>
            <a:r>
              <a:rPr lang="en-US" sz="1600" err="1">
                <a:latin typeface="Calibri"/>
                <a:ea typeface="+mn-lt"/>
                <a:cs typeface="+mn-lt"/>
              </a:rPr>
              <a:t>Sietiņiezis</a:t>
            </a:r>
            <a:r>
              <a:rPr lang="en-US" sz="1600" dirty="0">
                <a:latin typeface="Calibri"/>
                <a:ea typeface="+mn-lt"/>
                <a:cs typeface="+mn-lt"/>
              </a:rPr>
              <a:t> - it is diverse. </a:t>
            </a:r>
            <a:endParaRPr lang="en-US" sz="1600">
              <a:latin typeface="Calibri"/>
              <a:cs typeface="Calibri"/>
            </a:endParaRPr>
          </a:p>
          <a:p>
            <a:pPr marL="305435" indent="-305435">
              <a:buFont typeface="Wingdings"/>
              <a:buChar char="§"/>
            </a:pPr>
            <a:r>
              <a:rPr lang="en-US" sz="1600" dirty="0">
                <a:latin typeface="Calibri"/>
                <a:ea typeface="+mn-lt"/>
                <a:cs typeface="+mn-lt"/>
              </a:rPr>
              <a:t>We need more events like this.</a:t>
            </a:r>
            <a:endParaRPr lang="en-US" sz="1600">
              <a:latin typeface="Calibri"/>
              <a:cs typeface="Calibri"/>
            </a:endParaRPr>
          </a:p>
          <a:p>
            <a:pPr marL="305435" indent="-305435">
              <a:buFont typeface="Wingdings"/>
              <a:buChar char="§"/>
            </a:pPr>
            <a:r>
              <a:rPr lang="en-US" sz="1600" dirty="0">
                <a:latin typeface="Calibri"/>
                <a:ea typeface="+mn-lt"/>
                <a:cs typeface="+mn-lt"/>
              </a:rPr>
              <a:t>Each event should be viewed according to age. This one was brilliant. </a:t>
            </a:r>
            <a:endParaRPr lang="en-US" sz="1600">
              <a:latin typeface="Calibri"/>
              <a:cs typeface="Calibri"/>
            </a:endParaRPr>
          </a:p>
          <a:p>
            <a:pPr marL="305435" indent="-305435">
              <a:buFont typeface="Wingdings"/>
              <a:buChar char="§"/>
            </a:pPr>
            <a:r>
              <a:rPr lang="en-US" sz="1600" dirty="0">
                <a:latin typeface="Calibri"/>
                <a:ea typeface="+mn-lt"/>
                <a:cs typeface="+mn-lt"/>
              </a:rPr>
              <a:t>It should be noted that the trail is not suitable for children under 3 years of age. </a:t>
            </a:r>
            <a:endParaRPr lang="en-US" sz="1600">
              <a:latin typeface="Calibri"/>
              <a:cs typeface="Calibri"/>
            </a:endParaRPr>
          </a:p>
          <a:p>
            <a:pPr marL="305435" indent="-305435">
              <a:buFont typeface="Wingdings"/>
              <a:buChar char="§"/>
            </a:pPr>
            <a:r>
              <a:rPr lang="en-US" sz="1600" dirty="0">
                <a:latin typeface="Calibri"/>
                <a:ea typeface="+mn-lt"/>
                <a:cs typeface="+mn-lt"/>
              </a:rPr>
              <a:t>The route could be divided into separate sections. 3.7 km was too long for some.</a:t>
            </a:r>
            <a:endParaRPr lang="en-US" sz="1600">
              <a:latin typeface="Calibri"/>
              <a:cs typeface="Calibri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0345A9-3D4C-A457-9DC9-1B61DCB98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3FB11-13C2-7D41-15C4-F7F74CF5B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z="1600" smtClean="0"/>
              <a:t>4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60716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BCEE0-AF33-4B8B-9622-2A50B4FD6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3986411"/>
            <a:ext cx="3568661" cy="1872388"/>
          </a:xfrm>
        </p:spPr>
        <p:txBody>
          <a:bodyPr anchor="ctr">
            <a:normAutofit/>
          </a:bodyPr>
          <a:lstStyle/>
          <a:p>
            <a:pPr algn="ctr"/>
            <a:r>
              <a:rPr lang="et-EE" sz="2400" b="1" dirty="0">
                <a:latin typeface="Calibri"/>
                <a:ea typeface="Calibri" panose="020F0502020204030204" pitchFamily="34" charset="0"/>
                <a:cs typeface="Times New Roman"/>
              </a:rPr>
              <a:t>the Forest </a:t>
            </a:r>
            <a:r>
              <a:rPr lang="et-EE" sz="2400" b="1" err="1">
                <a:latin typeface="Calibri"/>
                <a:ea typeface="Calibri" panose="020F0502020204030204" pitchFamily="34" charset="0"/>
                <a:cs typeface="Times New Roman"/>
              </a:rPr>
              <a:t>Trail</a:t>
            </a:r>
            <a:r>
              <a:rPr lang="et-EE" sz="2400" b="1" dirty="0"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et-EE" sz="2400" b="1" err="1">
                <a:latin typeface="Calibri"/>
                <a:ea typeface="Calibri" panose="020F0502020204030204" pitchFamily="34" charset="0"/>
                <a:cs typeface="Times New Roman"/>
              </a:rPr>
              <a:t>section</a:t>
            </a:r>
            <a:r>
              <a:rPr lang="et-EE" sz="2400" b="1" dirty="0">
                <a:latin typeface="Calibri"/>
                <a:ea typeface="Calibri" panose="020F0502020204030204" pitchFamily="34" charset="0"/>
                <a:cs typeface="Times New Roman"/>
              </a:rPr>
              <a:t> #10 </a:t>
            </a:r>
            <a:br>
              <a:rPr lang="et-EE" sz="2400" b="1" dirty="0"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t-EE" sz="2400" b="1" dirty="0">
                <a:solidFill>
                  <a:srgbClr val="DA5800"/>
                </a:solidFill>
                <a:latin typeface="Calibri"/>
                <a:ea typeface="Calibri" panose="020F0502020204030204" pitchFamily="34" charset="0"/>
                <a:cs typeface="Times New Roman"/>
              </a:rPr>
              <a:t>Strenči-Spicu tilts</a:t>
            </a:r>
            <a:r>
              <a:rPr lang="en-US" sz="2200" dirty="0">
                <a:solidFill>
                  <a:schemeClr val="tx2"/>
                </a:solidFill>
              </a:rPr>
              <a:t>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95D9B-1C30-46A7-AC78-0AD00F70B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7128" y="4108331"/>
            <a:ext cx="7134022" cy="2587109"/>
          </a:xfrm>
        </p:spPr>
        <p:txBody>
          <a:bodyPr anchor="ctr">
            <a:normAutofit/>
          </a:bodyPr>
          <a:lstStyle/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lv-LV" sz="2100" dirty="0">
                <a:latin typeface="Calibri"/>
                <a:cs typeface="Calibri"/>
              </a:rPr>
              <a:t>~ 2,8 km </a:t>
            </a:r>
            <a:r>
              <a:rPr lang="lv-LV" sz="2100" err="1">
                <a:latin typeface="Calibri"/>
                <a:cs typeface="Calibri"/>
              </a:rPr>
              <a:t>hiking</a:t>
            </a:r>
            <a:r>
              <a:rPr lang="lv-LV" sz="2100" dirty="0">
                <a:latin typeface="Calibri"/>
                <a:cs typeface="Calibri"/>
              </a:rPr>
              <a:t> </a:t>
            </a:r>
            <a:r>
              <a:rPr lang="lv-LV" sz="2100" err="1">
                <a:latin typeface="Calibri"/>
                <a:cs typeface="Calibri"/>
              </a:rPr>
              <a:t>loop</a:t>
            </a:r>
            <a:endParaRPr lang="lv-LV" sz="2100">
              <a:latin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lv-LV" sz="2100" dirty="0">
                <a:latin typeface="Calibri"/>
                <a:cs typeface="Calibri"/>
              </a:rPr>
              <a:t>T</a:t>
            </a:r>
            <a:r>
              <a:rPr lang="en-US" sz="2100" dirty="0">
                <a:latin typeface="Calibri"/>
                <a:cs typeface="Calibri"/>
              </a:rPr>
              <a:t>o make hiking more accessible for families with young children, seniors and other groups</a:t>
            </a:r>
            <a:endParaRPr lang="lv-LV" sz="2100">
              <a:latin typeface="Calibri"/>
              <a:cs typeface="Calibri"/>
            </a:endParaRP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r>
              <a:rPr lang="en-US" sz="2100" dirty="0">
                <a:latin typeface="Calibri"/>
                <a:cs typeface="Calibri"/>
              </a:rPr>
              <a:t>26.09.2024. Consultation with the target group – hiking event "</a:t>
            </a:r>
            <a:r>
              <a:rPr lang="en-US" sz="2100" err="1">
                <a:latin typeface="Calibri"/>
                <a:cs typeface="Calibri"/>
              </a:rPr>
              <a:t>Brīvdabis</a:t>
            </a:r>
            <a:r>
              <a:rPr lang="en-US" sz="2100" dirty="0">
                <a:latin typeface="Calibri"/>
                <a:cs typeface="Calibri"/>
              </a:rPr>
              <a:t>"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lv-LV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map of a road&#10;&#10;Description automatically generated">
            <a:extLst>
              <a:ext uri="{FF2B5EF4-FFF2-40B4-BE49-F238E27FC236}">
                <a16:creationId xmlns:a16="http://schemas.microsoft.com/office/drawing/2014/main" id="{56FF5CE8-13D8-0C00-A668-3D34DBBC1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37" y="567055"/>
            <a:ext cx="2762885" cy="3427730"/>
          </a:xfrm>
          <a:prstGeom prst="rect">
            <a:avLst/>
          </a:prstGeom>
        </p:spPr>
      </p:pic>
      <p:pic>
        <p:nvPicPr>
          <p:cNvPr id="12" name="Picture 11" descr="A poster with text and images&#10;&#10;Description automatically generated">
            <a:extLst>
              <a:ext uri="{FF2B5EF4-FFF2-40B4-BE49-F238E27FC236}">
                <a16:creationId xmlns:a16="http://schemas.microsoft.com/office/drawing/2014/main" id="{26397AD3-3423-92FF-6ABB-441E3E82D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7658" y="568960"/>
            <a:ext cx="2634844" cy="3718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30E579-1825-8D07-51D0-653B048B5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568960"/>
            <a:ext cx="3383280" cy="34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2088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Custom 10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465359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_Win32_JB_SL_v2.potx" id="{1C1B9226-0BCF-4F11-8C9C-4780CC1ABB3B}" vid="{6B91BC45-CF1E-4756-9009-7BE00F9B25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470C9DA-ADC8-49D9-B223-6D54C6FB7B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608ECE-840A-4514-AD05-0950FC5D30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7333985-6DEC-4BB6-B360-FFFEFA02249A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Dividend design</Template>
  <TotalTime>514</TotalTime>
  <Words>370</Words>
  <Application>Microsoft Office PowerPoint</Application>
  <PresentationFormat>Widescreen</PresentationFormat>
  <Paragraphs>58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Calibri</vt:lpstr>
      <vt:lpstr>Gill Sans MT</vt:lpstr>
      <vt:lpstr>Wingdings</vt:lpstr>
      <vt:lpstr>Wingdings 2</vt:lpstr>
      <vt:lpstr>DividendVTI</vt:lpstr>
      <vt:lpstr>Development of accessibility solutions VIDZEME</vt:lpstr>
      <vt:lpstr>the Forest Trail section #8  CaunĪtes-Valmiera  </vt:lpstr>
      <vt:lpstr>  hiking event "Brīvdabis"</vt:lpstr>
      <vt:lpstr>Survey questionnaire</vt:lpstr>
      <vt:lpstr>the Forest Trail section #10  Strenči-Spicu tilts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VIA HANSEATICA Sadarbības partneru sanāksme</dc:title>
  <dc:creator>Zane Kaķe</dc:creator>
  <cp:lastModifiedBy>Ilze Liepa</cp:lastModifiedBy>
  <cp:revision>511</cp:revision>
  <dcterms:created xsi:type="dcterms:W3CDTF">2022-09-01T09:53:18Z</dcterms:created>
  <dcterms:modified xsi:type="dcterms:W3CDTF">2024-09-23T14:08:24Z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