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61" r:id="rId2"/>
    <p:sldId id="312" r:id="rId3"/>
    <p:sldId id="320" r:id="rId4"/>
    <p:sldId id="313" r:id="rId5"/>
    <p:sldId id="330" r:id="rId6"/>
    <p:sldId id="314" r:id="rId7"/>
    <p:sldId id="297" r:id="rId8"/>
    <p:sldId id="331" r:id="rId9"/>
    <p:sldId id="321" r:id="rId10"/>
    <p:sldId id="322" r:id="rId11"/>
    <p:sldId id="316" r:id="rId12"/>
    <p:sldId id="328" r:id="rId13"/>
    <p:sldId id="332" r:id="rId14"/>
    <p:sldId id="333" r:id="rId15"/>
    <p:sldId id="329" r:id="rId16"/>
    <p:sldId id="296" r:id="rId17"/>
    <p:sldId id="317" r:id="rId18"/>
    <p:sldId id="292" r:id="rId19"/>
    <p:sldId id="327" r:id="rId20"/>
    <p:sldId id="291" r:id="rId21"/>
  </p:sldIdLst>
  <p:sldSz cx="9144000" cy="6858000" type="screen4x3"/>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266" autoAdjust="0"/>
  </p:normalViewPr>
  <p:slideViewPr>
    <p:cSldViewPr>
      <p:cViewPr varScale="1">
        <p:scale>
          <a:sx n="162" d="100"/>
          <a:sy n="162" d="100"/>
        </p:scale>
        <p:origin x="-2064"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F63C64-150F-4649-AB81-51AE2B3C09AA}" type="datetimeFigureOut">
              <a:rPr lang="en-GB" smtClean="0"/>
              <a:pPr/>
              <a:t>26/03/2025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511EF1-DB8A-416A-91C7-0D576F7D19BA}" type="slidenum">
              <a:rPr lang="en-GB" smtClean="0"/>
              <a:pPr/>
              <a:t>‹#›</a:t>
            </a:fld>
            <a:endParaRPr lang="en-GB"/>
          </a:p>
        </p:txBody>
      </p:sp>
    </p:spTree>
    <p:extLst>
      <p:ext uri="{BB962C8B-B14F-4D97-AF65-F5344CB8AC3E}">
        <p14:creationId xmlns:p14="http://schemas.microsoft.com/office/powerpoint/2010/main" val="825516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A511EF1-DB8A-416A-91C7-0D576F7D19BA}" type="slidenum">
              <a:rPr lang="en-GB" smtClean="0"/>
              <a:pPr/>
              <a:t>11</a:t>
            </a:fld>
            <a:endParaRPr lang="en-GB"/>
          </a:p>
        </p:txBody>
      </p:sp>
    </p:spTree>
    <p:extLst>
      <p:ext uri="{BB962C8B-B14F-4D97-AF65-F5344CB8AC3E}">
        <p14:creationId xmlns:p14="http://schemas.microsoft.com/office/powerpoint/2010/main" val="3707974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A511EF1-DB8A-416A-91C7-0D576F7D19BA}" type="slidenum">
              <a:rPr lang="en-GB" smtClean="0"/>
              <a:pPr/>
              <a:t>12</a:t>
            </a:fld>
            <a:endParaRPr lang="en-GB"/>
          </a:p>
        </p:txBody>
      </p:sp>
    </p:spTree>
    <p:extLst>
      <p:ext uri="{BB962C8B-B14F-4D97-AF65-F5344CB8AC3E}">
        <p14:creationId xmlns:p14="http://schemas.microsoft.com/office/powerpoint/2010/main" val="3707974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A511EF1-DB8A-416A-91C7-0D576F7D19BA}" type="slidenum">
              <a:rPr lang="en-GB" smtClean="0"/>
              <a:pPr/>
              <a:t>13</a:t>
            </a:fld>
            <a:endParaRPr lang="en-GB"/>
          </a:p>
        </p:txBody>
      </p:sp>
    </p:spTree>
    <p:extLst>
      <p:ext uri="{BB962C8B-B14F-4D97-AF65-F5344CB8AC3E}">
        <p14:creationId xmlns:p14="http://schemas.microsoft.com/office/powerpoint/2010/main" val="3707974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A511EF1-DB8A-416A-91C7-0D576F7D19BA}" type="slidenum">
              <a:rPr lang="en-GB" smtClean="0"/>
              <a:pPr/>
              <a:t>14</a:t>
            </a:fld>
            <a:endParaRPr lang="en-GB"/>
          </a:p>
        </p:txBody>
      </p:sp>
    </p:spTree>
    <p:extLst>
      <p:ext uri="{BB962C8B-B14F-4D97-AF65-F5344CB8AC3E}">
        <p14:creationId xmlns:p14="http://schemas.microsoft.com/office/powerpoint/2010/main" val="3707974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A511EF1-DB8A-416A-91C7-0D576F7D19BA}" type="slidenum">
              <a:rPr lang="en-GB" smtClean="0"/>
              <a:pPr/>
              <a:t>15</a:t>
            </a:fld>
            <a:endParaRPr lang="en-GB"/>
          </a:p>
        </p:txBody>
      </p:sp>
    </p:spTree>
    <p:extLst>
      <p:ext uri="{BB962C8B-B14F-4D97-AF65-F5344CB8AC3E}">
        <p14:creationId xmlns:p14="http://schemas.microsoft.com/office/powerpoint/2010/main" val="3707974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lv-LV"/>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lv-LV"/>
          </a:p>
        </p:txBody>
      </p:sp>
      <p:sp>
        <p:nvSpPr>
          <p:cNvPr id="4" name="Date Placeholder 3"/>
          <p:cNvSpPr>
            <a:spLocks noGrp="1"/>
          </p:cNvSpPr>
          <p:nvPr>
            <p:ph type="dt" sz="half" idx="10"/>
          </p:nvPr>
        </p:nvSpPr>
        <p:spPr/>
        <p:txBody>
          <a:bodyPr/>
          <a:lstStyle/>
          <a:p>
            <a:fld id="{B7AB6D99-C7AF-427C-B8FA-35E6C40424C5}" type="datetimeFigureOut">
              <a:rPr lang="lv-LV" smtClean="0"/>
              <a:pPr/>
              <a:t>26.03.2025</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1607E537-5213-48B8-92E0-97DDE28D4161}" type="slidenum">
              <a:rPr lang="lv-LV" smtClean="0"/>
              <a:pPr/>
              <a:t>‹#›</a:t>
            </a:fld>
            <a:endParaRPr lang="lv-LV"/>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B7AB6D99-C7AF-427C-B8FA-35E6C40424C5}" type="datetimeFigureOut">
              <a:rPr lang="lv-LV" smtClean="0"/>
              <a:pPr/>
              <a:t>26.03.2025</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1607E537-5213-48B8-92E0-97DDE28D4161}" type="slidenum">
              <a:rPr lang="lv-LV" smtClean="0"/>
              <a:pPr/>
              <a:t>‹#›</a:t>
            </a:fld>
            <a:endParaRPr lang="lv-LV"/>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lv-LV"/>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B7AB6D99-C7AF-427C-B8FA-35E6C40424C5}" type="datetimeFigureOut">
              <a:rPr lang="lv-LV" smtClean="0"/>
              <a:pPr/>
              <a:t>26.03.2025</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1607E537-5213-48B8-92E0-97DDE28D4161}" type="slidenum">
              <a:rPr lang="lv-LV" smtClean="0"/>
              <a:pPr/>
              <a:t>‹#›</a:t>
            </a:fld>
            <a:endParaRPr lang="lv-LV"/>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B7AB6D99-C7AF-427C-B8FA-35E6C40424C5}" type="datetimeFigureOut">
              <a:rPr lang="lv-LV" smtClean="0"/>
              <a:pPr/>
              <a:t>26.03.2025</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1607E537-5213-48B8-92E0-97DDE28D4161}" type="slidenum">
              <a:rPr lang="lv-LV" smtClean="0"/>
              <a:pPr/>
              <a:t>‹#›</a:t>
            </a:fld>
            <a:endParaRPr lang="lv-LV"/>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lv-LV"/>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AB6D99-C7AF-427C-B8FA-35E6C40424C5}" type="datetimeFigureOut">
              <a:rPr lang="lv-LV" smtClean="0"/>
              <a:pPr/>
              <a:t>26.03.2025</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1607E537-5213-48B8-92E0-97DDE28D4161}" type="slidenum">
              <a:rPr lang="lv-LV" smtClean="0"/>
              <a:pPr/>
              <a:t>‹#›</a:t>
            </a:fld>
            <a:endParaRPr lang="lv-LV"/>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Date Placeholder 4"/>
          <p:cNvSpPr>
            <a:spLocks noGrp="1"/>
          </p:cNvSpPr>
          <p:nvPr>
            <p:ph type="dt" sz="half" idx="10"/>
          </p:nvPr>
        </p:nvSpPr>
        <p:spPr/>
        <p:txBody>
          <a:bodyPr/>
          <a:lstStyle/>
          <a:p>
            <a:fld id="{B7AB6D99-C7AF-427C-B8FA-35E6C40424C5}" type="datetimeFigureOut">
              <a:rPr lang="lv-LV" smtClean="0"/>
              <a:pPr/>
              <a:t>26.03.2025</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1607E537-5213-48B8-92E0-97DDE28D4161}" type="slidenum">
              <a:rPr lang="lv-LV" smtClean="0"/>
              <a:pPr/>
              <a:t>‹#›</a:t>
            </a:fld>
            <a:endParaRPr lang="lv-LV"/>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lv-LV"/>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7" name="Date Placeholder 6"/>
          <p:cNvSpPr>
            <a:spLocks noGrp="1"/>
          </p:cNvSpPr>
          <p:nvPr>
            <p:ph type="dt" sz="half" idx="10"/>
          </p:nvPr>
        </p:nvSpPr>
        <p:spPr/>
        <p:txBody>
          <a:bodyPr/>
          <a:lstStyle/>
          <a:p>
            <a:fld id="{B7AB6D99-C7AF-427C-B8FA-35E6C40424C5}" type="datetimeFigureOut">
              <a:rPr lang="lv-LV" smtClean="0"/>
              <a:pPr/>
              <a:t>26.03.2025</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1607E537-5213-48B8-92E0-97DDE28D4161}" type="slidenum">
              <a:rPr lang="lv-LV" smtClean="0"/>
              <a:pPr/>
              <a:t>‹#›</a:t>
            </a:fld>
            <a:endParaRPr lang="lv-LV"/>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Date Placeholder 2"/>
          <p:cNvSpPr>
            <a:spLocks noGrp="1"/>
          </p:cNvSpPr>
          <p:nvPr>
            <p:ph type="dt" sz="half" idx="10"/>
          </p:nvPr>
        </p:nvSpPr>
        <p:spPr/>
        <p:txBody>
          <a:bodyPr/>
          <a:lstStyle/>
          <a:p>
            <a:fld id="{B7AB6D99-C7AF-427C-B8FA-35E6C40424C5}" type="datetimeFigureOut">
              <a:rPr lang="lv-LV" smtClean="0"/>
              <a:pPr/>
              <a:t>26.03.2025</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1607E537-5213-48B8-92E0-97DDE28D4161}" type="slidenum">
              <a:rPr lang="lv-LV" smtClean="0"/>
              <a:pPr/>
              <a:t>‹#›</a:t>
            </a:fld>
            <a:endParaRPr lang="lv-LV"/>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AB6D99-C7AF-427C-B8FA-35E6C40424C5}" type="datetimeFigureOut">
              <a:rPr lang="lv-LV" smtClean="0"/>
              <a:pPr/>
              <a:t>26.03.2025</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1607E537-5213-48B8-92E0-97DDE28D4161}" type="slidenum">
              <a:rPr lang="lv-LV" smtClean="0"/>
              <a:pPr/>
              <a:t>‹#›</a:t>
            </a:fld>
            <a:endParaRPr lang="lv-LV"/>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lv-LV"/>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AB6D99-C7AF-427C-B8FA-35E6C40424C5}" type="datetimeFigureOut">
              <a:rPr lang="lv-LV" smtClean="0"/>
              <a:pPr/>
              <a:t>26.03.2025</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1607E537-5213-48B8-92E0-97DDE28D4161}" type="slidenum">
              <a:rPr lang="lv-LV" smtClean="0"/>
              <a:pPr/>
              <a:t>‹#›</a:t>
            </a:fld>
            <a:endParaRPr lang="lv-LV"/>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lv-LV"/>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AB6D99-C7AF-427C-B8FA-35E6C40424C5}" type="datetimeFigureOut">
              <a:rPr lang="lv-LV" smtClean="0"/>
              <a:pPr/>
              <a:t>26.03.2025</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1607E537-5213-48B8-92E0-97DDE28D4161}" type="slidenum">
              <a:rPr lang="lv-LV" smtClean="0"/>
              <a:pPr/>
              <a:t>‹#›</a:t>
            </a:fld>
            <a:endParaRPr lang="lv-LV"/>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lv-LV"/>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AB6D99-C7AF-427C-B8FA-35E6C40424C5}" type="datetimeFigureOut">
              <a:rPr lang="lv-LV" smtClean="0"/>
              <a:pPr/>
              <a:t>26.03.2025</a:t>
            </a:fld>
            <a:endParaRPr lang="lv-LV"/>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07E537-5213-48B8-92E0-97DDE28D4161}" type="slidenum">
              <a:rPr lang="lv-LV" smtClean="0"/>
              <a:pPr/>
              <a:t>‹#›</a:t>
            </a:fld>
            <a:endParaRPr lang="lv-LV"/>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hyperlink" Target="https://arival.travel/event/2024-edinburgh/"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airtable.com/appMVwhk6wVorBgXB/shrrZvkOAa4mTR6hv/tblVf7t2OGQ9O74i5" TargetMode="External"/><Relationship Id="rId7" Type="http://schemas.openxmlformats.org/officeDocument/2006/relationships/image" Target="../media/image26.png"/><Relationship Id="rId2" Type="http://schemas.openxmlformats.org/officeDocument/2006/relationships/hyperlink" Target="https://www.celotajs.lv/en/news/item/view/1386" TargetMode="Externa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https://airtable.com/appMVwhk6wVorBgXB/shrptB5w18pboCAZ1/tblf8BkwdS0tz1s66"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celotajs.lv/g/Professional/Projects/NAT-TOUR-EXPO/CommunicationPlan/BNT_Review_of_other_sales_and_marketing_platforms.pd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centralbaltic.eu/programme-logos/" TargetMode="External"/><Relationship Id="rId1" Type="http://schemas.openxmlformats.org/officeDocument/2006/relationships/slideLayout" Target="../slideLayouts/slideLayout2.xml"/><Relationship Id="rId5" Type="http://schemas.openxmlformats.org/officeDocument/2006/relationships/hyperlink" Target="https://centralbaltic.eu/wp-content/uploads/2023/05/List-of-participants.xlsx" TargetMode="Externa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youtu.be/m-XSbQjiVD0?si=RkYYbYZ4O44lUJP1" TargetMode="External"/><Relationship Id="rId2" Type="http://schemas.openxmlformats.org/officeDocument/2006/relationships/hyperlink" Target="https://www.celotajs.lv/en/news/item/view/1353"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BalticNatureTourism" TargetMode="External"/><Relationship Id="rId2" Type="http://schemas.openxmlformats.org/officeDocument/2006/relationships/hyperlink" Target="https://balticnaturetourism.com/" TargetMode="Externa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files.fm/u/3s9u5awenk"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youtu.be/ekoqkeI2CXk?si=2UKvrx84Oho6srt6" TargetMode="Externa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balticnaturetourism.com/g/www/cms/c00003/Baltic-Nature-Tourism-Newsletter-Nr-9.pdf"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balticnaturetourism.com/"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55576" y="1246626"/>
            <a:ext cx="7772400" cy="1470025"/>
          </a:xfrm>
        </p:spPr>
        <p:txBody>
          <a:bodyPr>
            <a:normAutofit fontScale="90000"/>
          </a:bodyPr>
          <a:lstStyle/>
          <a:p>
            <a:r>
              <a:rPr lang="en-GB" b="1" dirty="0">
                <a:solidFill>
                  <a:schemeClr val="tx2"/>
                </a:solidFill>
              </a:rPr>
              <a:t>Exporting Baltic Nature Tourism to </a:t>
            </a:r>
            <a:r>
              <a:rPr lang="en-GB" b="1" dirty="0" smtClean="0">
                <a:solidFill>
                  <a:schemeClr val="tx2"/>
                </a:solidFill>
              </a:rPr>
              <a:t>UK</a:t>
            </a:r>
            <a:r>
              <a:rPr lang="lv-LV" b="1" dirty="0">
                <a:solidFill>
                  <a:schemeClr val="tx2"/>
                </a:solidFill>
              </a:rPr>
              <a:t/>
            </a:r>
            <a:br>
              <a:rPr lang="lv-LV" b="1" dirty="0">
                <a:solidFill>
                  <a:schemeClr val="tx2"/>
                </a:solidFill>
              </a:rPr>
            </a:br>
            <a:r>
              <a:rPr lang="lv-LV" b="1" dirty="0">
                <a:solidFill>
                  <a:schemeClr val="tx2"/>
                </a:solidFill>
              </a:rPr>
              <a:t>(</a:t>
            </a:r>
            <a:r>
              <a:rPr lang="lv-LV" b="1" dirty="0" smtClean="0">
                <a:solidFill>
                  <a:schemeClr val="tx2"/>
                </a:solidFill>
              </a:rPr>
              <a:t>NAT-TOUR-EXPO)</a:t>
            </a:r>
            <a:r>
              <a:rPr lang="et-EE" b="1" dirty="0" smtClean="0"/>
              <a:t/>
            </a:r>
            <a:br>
              <a:rPr lang="et-EE" b="1" dirty="0" smtClean="0"/>
            </a:br>
            <a:r>
              <a:rPr lang="lv-LV" dirty="0"/>
              <a:t/>
            </a:r>
            <a:br>
              <a:rPr lang="lv-LV" dirty="0"/>
            </a:br>
            <a:endParaRPr lang="lv-LV" dirty="0"/>
          </a:p>
        </p:txBody>
      </p:sp>
      <p:sp>
        <p:nvSpPr>
          <p:cNvPr id="6" name="TextBox 5"/>
          <p:cNvSpPr txBox="1"/>
          <p:nvPr/>
        </p:nvSpPr>
        <p:spPr>
          <a:xfrm>
            <a:off x="1403648" y="2348880"/>
            <a:ext cx="6192688" cy="369332"/>
          </a:xfrm>
          <a:prstGeom prst="rect">
            <a:avLst/>
          </a:prstGeom>
          <a:noFill/>
        </p:spPr>
        <p:txBody>
          <a:bodyPr wrap="square" rtlCol="0">
            <a:spAutoFit/>
          </a:bodyPr>
          <a:lstStyle/>
          <a:p>
            <a:pPr algn="ctr"/>
            <a:r>
              <a:rPr lang="et-EE" b="1" dirty="0" smtClean="0">
                <a:solidFill>
                  <a:schemeClr val="tx1">
                    <a:lumMod val="50000"/>
                    <a:lumOff val="50000"/>
                  </a:schemeClr>
                </a:solidFill>
              </a:rPr>
              <a:t>Project partner meeting, 27th March 2025, Garkalne, Latvia</a:t>
            </a:r>
            <a:endParaRPr lang="lv-LV" dirty="0">
              <a:solidFill>
                <a:schemeClr val="tx1">
                  <a:lumMod val="50000"/>
                  <a:lumOff val="50000"/>
                </a:schemeClr>
              </a:solidFill>
            </a:endParaRPr>
          </a:p>
        </p:txBody>
      </p:sp>
      <p:pic>
        <p:nvPicPr>
          <p:cNvPr id="1026" name="Picture 2"/>
          <p:cNvPicPr>
            <a:picLocks noChangeAspect="1" noChangeArrowheads="1"/>
          </p:cNvPicPr>
          <p:nvPr/>
        </p:nvPicPr>
        <p:blipFill>
          <a:blip r:embed="rId2" cstate="print"/>
          <a:srcRect/>
          <a:stretch>
            <a:fillRect/>
          </a:stretch>
        </p:blipFill>
        <p:spPr bwMode="auto">
          <a:xfrm>
            <a:off x="611560" y="2996952"/>
            <a:ext cx="7751831" cy="32887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618" y="44624"/>
            <a:ext cx="8229600" cy="1143000"/>
          </a:xfrm>
        </p:spPr>
        <p:txBody>
          <a:bodyPr>
            <a:normAutofit/>
          </a:bodyPr>
          <a:lstStyle/>
          <a:p>
            <a:r>
              <a:rPr lang="en-GB" sz="2400" dirty="0" smtClean="0">
                <a:solidFill>
                  <a:srgbClr val="1F497D"/>
                </a:solidFill>
              </a:rPr>
              <a:t> </a:t>
            </a:r>
            <a:r>
              <a:rPr lang="en-GB" sz="2400" dirty="0">
                <a:solidFill>
                  <a:srgbClr val="1F497D"/>
                </a:solidFill>
              </a:rPr>
              <a:t>Nature tourism web </a:t>
            </a:r>
            <a:r>
              <a:rPr lang="en-GB" sz="2400" dirty="0" smtClean="0">
                <a:solidFill>
                  <a:srgbClr val="1F497D"/>
                </a:solidFill>
              </a:rPr>
              <a:t>platform</a:t>
            </a:r>
            <a:r>
              <a:rPr lang="lv-LV" sz="2400" dirty="0">
                <a:solidFill>
                  <a:srgbClr val="1F497D"/>
                </a:solidFill>
              </a:rPr>
              <a:t/>
            </a:r>
            <a:br>
              <a:rPr lang="lv-LV" sz="2400" dirty="0">
                <a:solidFill>
                  <a:srgbClr val="1F497D"/>
                </a:solidFill>
              </a:rPr>
            </a:br>
            <a:r>
              <a:rPr lang="lv-LV" sz="2400" dirty="0" smtClean="0">
                <a:solidFill>
                  <a:srgbClr val="1F497D"/>
                </a:solidFill>
              </a:rPr>
              <a:t>Statistics since last meeting (since 09.2024.)</a:t>
            </a:r>
            <a:endParaRPr lang="en-GB" dirty="0"/>
          </a:p>
        </p:txBody>
      </p:sp>
      <p:sp>
        <p:nvSpPr>
          <p:cNvPr id="3" name="Content Placeholder 2"/>
          <p:cNvSpPr>
            <a:spLocks noGrp="1"/>
          </p:cNvSpPr>
          <p:nvPr>
            <p:ph idx="1"/>
          </p:nvPr>
        </p:nvSpPr>
        <p:spPr>
          <a:xfrm>
            <a:off x="101570" y="1124743"/>
            <a:ext cx="4830470" cy="2088233"/>
          </a:xfrm>
        </p:spPr>
        <p:txBody>
          <a:bodyPr>
            <a:normAutofit/>
          </a:bodyPr>
          <a:lstStyle/>
          <a:p>
            <a:r>
              <a:rPr lang="lv-LV" sz="2000" dirty="0" err="1" smtClean="0"/>
              <a:t>Total</a:t>
            </a:r>
            <a:r>
              <a:rPr lang="lv-LV" sz="2000" dirty="0" smtClean="0"/>
              <a:t> </a:t>
            </a:r>
            <a:r>
              <a:rPr lang="lv-LV" sz="2000" dirty="0" err="1" smtClean="0"/>
              <a:t>web</a:t>
            </a:r>
            <a:r>
              <a:rPr lang="lv-LV" sz="2000" dirty="0" smtClean="0"/>
              <a:t> </a:t>
            </a:r>
            <a:r>
              <a:rPr lang="lv-LV" sz="2000" dirty="0" err="1" smtClean="0"/>
              <a:t>page</a:t>
            </a:r>
            <a:r>
              <a:rPr lang="lv-LV" sz="2000" dirty="0" smtClean="0"/>
              <a:t> </a:t>
            </a:r>
            <a:r>
              <a:rPr lang="lv-LV" sz="2000" dirty="0" err="1" smtClean="0"/>
              <a:t>users</a:t>
            </a:r>
            <a:endParaRPr lang="lv-LV" sz="2000" dirty="0" smtClean="0"/>
          </a:p>
          <a:p>
            <a:r>
              <a:rPr lang="lv-LV" sz="2000" dirty="0" err="1" smtClean="0"/>
              <a:t>Users</a:t>
            </a:r>
            <a:r>
              <a:rPr lang="lv-LV" sz="2000" dirty="0" smtClean="0"/>
              <a:t> </a:t>
            </a:r>
            <a:r>
              <a:rPr lang="lv-LV" sz="2000" dirty="0" err="1" smtClean="0"/>
              <a:t>by</a:t>
            </a:r>
            <a:r>
              <a:rPr lang="lv-LV" sz="2000" dirty="0" smtClean="0"/>
              <a:t> </a:t>
            </a:r>
            <a:r>
              <a:rPr lang="lv-LV" sz="2000" dirty="0" err="1" smtClean="0"/>
              <a:t>country</a:t>
            </a:r>
            <a:endParaRPr lang="lv-LV" sz="2000" dirty="0" smtClean="0"/>
          </a:p>
          <a:p>
            <a:r>
              <a:rPr lang="en-GB" sz="2000" dirty="0"/>
              <a:t>How the </a:t>
            </a:r>
            <a:r>
              <a:rPr lang="lv-LV" sz="2000" dirty="0" err="1" smtClean="0"/>
              <a:t>web</a:t>
            </a:r>
            <a:r>
              <a:rPr lang="en-GB" sz="2000" dirty="0" smtClean="0"/>
              <a:t> </a:t>
            </a:r>
            <a:r>
              <a:rPr lang="en-GB" sz="2000" dirty="0"/>
              <a:t>page was </a:t>
            </a:r>
            <a:r>
              <a:rPr lang="en-GB" sz="2000" dirty="0" smtClean="0"/>
              <a:t>reached</a:t>
            </a:r>
            <a:endParaRPr lang="lv-LV" sz="2000" dirty="0" smtClean="0"/>
          </a:p>
          <a:p>
            <a:r>
              <a:rPr lang="lv-LV" sz="2000" dirty="0" err="1" smtClean="0"/>
              <a:t>Users</a:t>
            </a:r>
            <a:r>
              <a:rPr lang="lv-LV" sz="2000" dirty="0" smtClean="0"/>
              <a:t> </a:t>
            </a:r>
            <a:r>
              <a:rPr lang="lv-LV" sz="2000" dirty="0" err="1" smtClean="0"/>
              <a:t>by</a:t>
            </a:r>
            <a:r>
              <a:rPr lang="lv-LV" sz="2000" dirty="0" smtClean="0"/>
              <a:t> </a:t>
            </a:r>
            <a:r>
              <a:rPr lang="lv-LV" sz="2000" dirty="0" err="1" smtClean="0"/>
              <a:t>device</a:t>
            </a:r>
            <a:r>
              <a:rPr lang="lv-LV" sz="2000" dirty="0" smtClean="0"/>
              <a:t> </a:t>
            </a:r>
            <a:r>
              <a:rPr lang="lv-LV" sz="2000" dirty="0" err="1" smtClean="0"/>
              <a:t>and</a:t>
            </a:r>
            <a:r>
              <a:rPr lang="lv-LV" sz="2000" dirty="0" smtClean="0"/>
              <a:t> </a:t>
            </a:r>
            <a:r>
              <a:rPr lang="lv-LV" sz="2000" dirty="0" err="1" smtClean="0"/>
              <a:t>browser</a:t>
            </a:r>
            <a:endParaRPr lang="lv-LV" sz="2000" dirty="0"/>
          </a:p>
          <a:p>
            <a:endParaRPr lang="en-GB" sz="2000" dirty="0"/>
          </a:p>
        </p:txBody>
      </p:sp>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2780928"/>
            <a:ext cx="5311974"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0164" y="1412776"/>
            <a:ext cx="3096344" cy="1928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5315" y="3645024"/>
            <a:ext cx="3094717"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20059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936104"/>
          </a:xfrm>
        </p:spPr>
        <p:txBody>
          <a:bodyPr>
            <a:normAutofit fontScale="90000"/>
          </a:bodyPr>
          <a:lstStyle/>
          <a:p>
            <a:r>
              <a:rPr lang="en-GB" sz="2400" dirty="0">
                <a:solidFill>
                  <a:srgbClr val="1F497D"/>
                </a:solidFill>
              </a:rPr>
              <a:t>Activity </a:t>
            </a:r>
            <a:r>
              <a:rPr lang="lv-LV" sz="2400" dirty="0" smtClean="0">
                <a:solidFill>
                  <a:srgbClr val="1F497D"/>
                </a:solidFill>
              </a:rPr>
              <a:t>2.1</a:t>
            </a:r>
            <a:r>
              <a:rPr lang="en-GB" sz="2400" dirty="0">
                <a:solidFill>
                  <a:srgbClr val="1F497D"/>
                </a:solidFill>
              </a:rPr>
              <a:t/>
            </a:r>
            <a:br>
              <a:rPr lang="en-GB" sz="2400" dirty="0">
                <a:solidFill>
                  <a:srgbClr val="1F497D"/>
                </a:solidFill>
              </a:rPr>
            </a:br>
            <a:r>
              <a:rPr lang="en-GB" sz="2400" dirty="0">
                <a:solidFill>
                  <a:srgbClr val="1F497D"/>
                </a:solidFill>
              </a:rPr>
              <a:t> </a:t>
            </a:r>
            <a:r>
              <a:rPr lang="en-GB" sz="2400" b="1" dirty="0">
                <a:solidFill>
                  <a:srgbClr val="1F497D"/>
                </a:solidFill>
              </a:rPr>
              <a:t>Estonian-Latvian nature tourism product presentation at specialised travel trade events  </a:t>
            </a:r>
            <a:endParaRPr lang="en-GB" dirty="0"/>
          </a:p>
        </p:txBody>
      </p:sp>
      <p:sp>
        <p:nvSpPr>
          <p:cNvPr id="3" name="Content Placeholder 2"/>
          <p:cNvSpPr>
            <a:spLocks noGrp="1"/>
          </p:cNvSpPr>
          <p:nvPr>
            <p:ph idx="1"/>
          </p:nvPr>
        </p:nvSpPr>
        <p:spPr>
          <a:xfrm>
            <a:off x="179512" y="1412776"/>
            <a:ext cx="3816424" cy="5256584"/>
          </a:xfrm>
        </p:spPr>
        <p:txBody>
          <a:bodyPr>
            <a:normAutofit/>
          </a:bodyPr>
          <a:lstStyle/>
          <a:p>
            <a:pPr marL="0" indent="0">
              <a:buNone/>
            </a:pPr>
            <a:r>
              <a:rPr lang="en-US" sz="2000" b="1" dirty="0" err="1"/>
              <a:t>Arival</a:t>
            </a:r>
            <a:r>
              <a:rPr lang="en-US" sz="2000" b="1" dirty="0"/>
              <a:t> | Activate </a:t>
            </a:r>
            <a:r>
              <a:rPr lang="en-US" sz="2000" b="1" dirty="0" smtClean="0"/>
              <a:t>Edinburgh, </a:t>
            </a:r>
            <a:r>
              <a:rPr lang="en-US" sz="2000" b="1" dirty="0"/>
              <a:t>24.11.2024. </a:t>
            </a:r>
            <a:endParaRPr lang="lv-LV" sz="2000" b="1" dirty="0" smtClean="0"/>
          </a:p>
          <a:p>
            <a:pPr marL="0" indent="0">
              <a:buNone/>
            </a:pPr>
            <a:endParaRPr lang="lv-LV" sz="1600" dirty="0"/>
          </a:p>
          <a:p>
            <a:pPr marL="0" indent="0">
              <a:buNone/>
            </a:pPr>
            <a:r>
              <a:rPr lang="en-US" sz="1600" dirty="0" smtClean="0"/>
              <a:t>The </a:t>
            </a:r>
            <a:r>
              <a:rPr lang="en-US" sz="1600" dirty="0"/>
              <a:t>event was held at the Edinburgh International Conference Centre with experiential sessions and activities happening throughout the city of Edinburgh. With its focus on the Northern Europe regional market, it attracts the best from across the industry. Able to meet growth-minded peers in tours and attractions, innovative tech companies, DMOs, and major distributors who could hold the key to exponential growth for your business. </a:t>
            </a:r>
            <a:endParaRPr lang="lv-LV" sz="1600" dirty="0" smtClean="0"/>
          </a:p>
          <a:p>
            <a:pPr marL="0" indent="0">
              <a:buNone/>
            </a:pPr>
            <a:r>
              <a:rPr lang="en-US" sz="1600" dirty="0" smtClean="0">
                <a:hlinkClick r:id="rId3"/>
              </a:rPr>
              <a:t>https</a:t>
            </a:r>
            <a:r>
              <a:rPr lang="en-US" sz="1600" dirty="0">
                <a:hlinkClick r:id="rId3"/>
              </a:rPr>
              <a:t>://arival.travel/event/2024-edinburgh</a:t>
            </a:r>
            <a:r>
              <a:rPr lang="en-US" sz="1600" dirty="0" smtClean="0">
                <a:hlinkClick r:id="rId3"/>
              </a:rPr>
              <a:t>/</a:t>
            </a:r>
            <a:endParaRPr lang="lv-LV" sz="1600" dirty="0" smtClean="0"/>
          </a:p>
          <a:p>
            <a:pPr marL="0" indent="0">
              <a:buNone/>
            </a:pPr>
            <a:endParaRPr lang="en-GB" sz="1600" dirty="0"/>
          </a:p>
        </p:txBody>
      </p:sp>
      <p:sp>
        <p:nvSpPr>
          <p:cNvPr id="4" name="AutoShape 2" descr="https://galerija.celotajs.lv/g/Events/2024/241125_Arrival_Edinburg/20241125_100024.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7984" y="1146521"/>
            <a:ext cx="3600400" cy="2692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27984" y="3933056"/>
            <a:ext cx="3600400" cy="2615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41160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936104"/>
          </a:xfrm>
        </p:spPr>
        <p:txBody>
          <a:bodyPr>
            <a:normAutofit fontScale="90000"/>
          </a:bodyPr>
          <a:lstStyle/>
          <a:p>
            <a:r>
              <a:rPr lang="en-GB" sz="2400" dirty="0">
                <a:solidFill>
                  <a:srgbClr val="1F497D"/>
                </a:solidFill>
              </a:rPr>
              <a:t>Activity </a:t>
            </a:r>
            <a:r>
              <a:rPr lang="lv-LV" sz="2400" dirty="0" smtClean="0">
                <a:solidFill>
                  <a:srgbClr val="1F497D"/>
                </a:solidFill>
              </a:rPr>
              <a:t>2.1</a:t>
            </a:r>
            <a:r>
              <a:rPr lang="en-GB" sz="2400" dirty="0">
                <a:solidFill>
                  <a:srgbClr val="1F497D"/>
                </a:solidFill>
              </a:rPr>
              <a:t/>
            </a:r>
            <a:br>
              <a:rPr lang="en-GB" sz="2400" dirty="0">
                <a:solidFill>
                  <a:srgbClr val="1F497D"/>
                </a:solidFill>
              </a:rPr>
            </a:br>
            <a:r>
              <a:rPr lang="en-GB" sz="2400" dirty="0">
                <a:solidFill>
                  <a:srgbClr val="1F497D"/>
                </a:solidFill>
              </a:rPr>
              <a:t> </a:t>
            </a:r>
            <a:r>
              <a:rPr lang="en-GB" sz="2400" b="1" dirty="0">
                <a:solidFill>
                  <a:srgbClr val="1F497D"/>
                </a:solidFill>
              </a:rPr>
              <a:t>Estonian-Latvian nature tourism product presentation at specialised travel trade events  </a:t>
            </a:r>
            <a:endParaRPr lang="en-GB" dirty="0"/>
          </a:p>
        </p:txBody>
      </p:sp>
      <p:sp>
        <p:nvSpPr>
          <p:cNvPr id="3" name="Content Placeholder 2"/>
          <p:cNvSpPr>
            <a:spLocks noGrp="1"/>
          </p:cNvSpPr>
          <p:nvPr>
            <p:ph idx="1"/>
          </p:nvPr>
        </p:nvSpPr>
        <p:spPr>
          <a:xfrm>
            <a:off x="107504" y="1628800"/>
            <a:ext cx="4248472" cy="5112568"/>
          </a:xfrm>
        </p:spPr>
        <p:txBody>
          <a:bodyPr>
            <a:normAutofit/>
          </a:bodyPr>
          <a:lstStyle/>
          <a:p>
            <a:pPr marL="0" indent="0">
              <a:buNone/>
            </a:pPr>
            <a:r>
              <a:rPr lang="en-US" sz="2000" b="1" dirty="0"/>
              <a:t>12.12. Christmas reception at the Latvian Embassy in </a:t>
            </a:r>
            <a:r>
              <a:rPr lang="en-US" sz="2000" b="1" dirty="0" smtClean="0"/>
              <a:t>London</a:t>
            </a:r>
            <a:r>
              <a:rPr lang="lv-LV" sz="2000" b="1" dirty="0" smtClean="0"/>
              <a:t>.</a:t>
            </a:r>
          </a:p>
          <a:p>
            <a:pPr marL="0" indent="0">
              <a:buNone/>
            </a:pPr>
            <a:endParaRPr lang="lv-LV" sz="1600" dirty="0"/>
          </a:p>
          <a:p>
            <a:pPr marL="0" indent="0">
              <a:buNone/>
            </a:pPr>
            <a:r>
              <a:rPr lang="lv-LV" sz="1600" dirty="0" smtClean="0"/>
              <a:t>W</a:t>
            </a:r>
            <a:r>
              <a:rPr lang="en-US" sz="1600" dirty="0" smtClean="0"/>
              <a:t>e </a:t>
            </a:r>
            <a:r>
              <a:rPr lang="en-US" sz="1600" dirty="0"/>
              <a:t>participated in the LIAA Christmas spirit event in London, at the Embassy of the Republic of Latvia in the United Kingdom of Great Britain and Northern Ireland. The event brought together more than 40 tour operators and media representatives, to whom we presented the Latvian tourism offer, especially emphasizing the nature tourism opportunities of Baltic Nature Tourism in the winter season. We brought the Latvian Christmas spirit to London together with gingerbread baked by the </a:t>
            </a:r>
            <a:r>
              <a:rPr lang="en-US" sz="1600" dirty="0" err="1"/>
              <a:t>Rubeņi</a:t>
            </a:r>
            <a:r>
              <a:rPr lang="en-US" sz="1600" dirty="0"/>
              <a:t> family and blackcurrant-</a:t>
            </a:r>
            <a:r>
              <a:rPr lang="en-US" sz="1600" dirty="0" err="1"/>
              <a:t>aronia</a:t>
            </a:r>
            <a:r>
              <a:rPr lang="en-US" sz="1600" dirty="0"/>
              <a:t> mulled wine from the </a:t>
            </a:r>
            <a:r>
              <a:rPr lang="en-US" sz="1600" dirty="0" err="1"/>
              <a:t>Abuls</a:t>
            </a:r>
            <a:r>
              <a:rPr lang="en-US" sz="1600" dirty="0"/>
              <a:t> cider house.</a:t>
            </a:r>
          </a:p>
          <a:p>
            <a:pPr marL="0" indent="0">
              <a:buNone/>
            </a:pPr>
            <a:endParaRPr lang="en-GB" sz="1600"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104" y="1412776"/>
            <a:ext cx="3313548" cy="245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4" y="3356992"/>
            <a:ext cx="2454713" cy="3269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93669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936104"/>
          </a:xfrm>
        </p:spPr>
        <p:txBody>
          <a:bodyPr>
            <a:normAutofit fontScale="90000"/>
          </a:bodyPr>
          <a:lstStyle/>
          <a:p>
            <a:r>
              <a:rPr lang="en-GB" sz="2400" dirty="0">
                <a:solidFill>
                  <a:srgbClr val="1F497D"/>
                </a:solidFill>
              </a:rPr>
              <a:t>Activity </a:t>
            </a:r>
            <a:r>
              <a:rPr lang="lv-LV" sz="2400" dirty="0" smtClean="0">
                <a:solidFill>
                  <a:srgbClr val="1F497D"/>
                </a:solidFill>
              </a:rPr>
              <a:t>2.1</a:t>
            </a:r>
            <a:r>
              <a:rPr lang="en-GB" sz="2400" dirty="0">
                <a:solidFill>
                  <a:srgbClr val="1F497D"/>
                </a:solidFill>
              </a:rPr>
              <a:t/>
            </a:r>
            <a:br>
              <a:rPr lang="en-GB" sz="2400" dirty="0">
                <a:solidFill>
                  <a:srgbClr val="1F497D"/>
                </a:solidFill>
              </a:rPr>
            </a:br>
            <a:r>
              <a:rPr lang="en-GB" sz="2400" dirty="0">
                <a:solidFill>
                  <a:srgbClr val="1F497D"/>
                </a:solidFill>
              </a:rPr>
              <a:t> </a:t>
            </a:r>
            <a:r>
              <a:rPr lang="en-GB" sz="2400" b="1" dirty="0">
                <a:solidFill>
                  <a:srgbClr val="1F497D"/>
                </a:solidFill>
              </a:rPr>
              <a:t>Estonian-Latvian nature tourism product presentation at specialised travel trade events  </a:t>
            </a:r>
            <a:endParaRPr lang="en-GB" dirty="0"/>
          </a:p>
        </p:txBody>
      </p:sp>
      <p:sp>
        <p:nvSpPr>
          <p:cNvPr id="3" name="Content Placeholder 2"/>
          <p:cNvSpPr>
            <a:spLocks noGrp="1"/>
          </p:cNvSpPr>
          <p:nvPr>
            <p:ph idx="1"/>
          </p:nvPr>
        </p:nvSpPr>
        <p:spPr>
          <a:xfrm>
            <a:off x="35496" y="1196752"/>
            <a:ext cx="5976664" cy="5616624"/>
          </a:xfrm>
        </p:spPr>
        <p:txBody>
          <a:bodyPr>
            <a:normAutofit lnSpcReduction="10000"/>
          </a:bodyPr>
          <a:lstStyle/>
          <a:p>
            <a:pPr marL="0" indent="0">
              <a:buNone/>
            </a:pPr>
            <a:r>
              <a:rPr lang="en-US" sz="2000" b="1" dirty="0"/>
              <a:t>Online training course Baltic Nature Tourism on Equator Global portal</a:t>
            </a:r>
            <a:r>
              <a:rPr lang="lv-LV" sz="2000" b="1" dirty="0" smtClean="0"/>
              <a:t>. January 2025.</a:t>
            </a:r>
            <a:endParaRPr lang="lv-LV" sz="2000" b="1" dirty="0" smtClean="0"/>
          </a:p>
          <a:p>
            <a:pPr marL="0" indent="0">
              <a:buNone/>
            </a:pPr>
            <a:endParaRPr lang="lv-LV" sz="1600" dirty="0"/>
          </a:p>
          <a:p>
            <a:pPr marL="0" indent="0">
              <a:buNone/>
            </a:pPr>
            <a:r>
              <a:rPr lang="en-US" sz="1600" dirty="0"/>
              <a:t>The online learning course titled Baltic Nature Tourism and Sustainability at the Equator Global https://www.equator.global/  provided an in-depth overview of nature tourism in the Baltic region, focusing on sustainable practices and the cultural and natural diversity of Latvia and its neighboring countries. It covered topics such as wildlife observation, eco-friendly accommodations, foraging traditions, and adventure activities, emphasizing low-impact tourism and conservation</a:t>
            </a:r>
            <a:r>
              <a:rPr lang="en-US" sz="1600" dirty="0" smtClean="0"/>
              <a:t>.</a:t>
            </a:r>
            <a:endParaRPr lang="lv-LV" sz="1600" dirty="0" smtClean="0"/>
          </a:p>
          <a:p>
            <a:pPr marL="0" indent="0">
              <a:buNone/>
            </a:pPr>
            <a:endParaRPr lang="lv-LV" sz="1600" dirty="0" smtClean="0"/>
          </a:p>
          <a:p>
            <a:pPr marL="0" indent="0">
              <a:buNone/>
            </a:pPr>
            <a:r>
              <a:rPr lang="en-US" sz="1600" dirty="0"/>
              <a:t>The course was attended by 123 participants, primarily from the United Kingdom (119), with additional attendees from Ireland (3) and the Channel Islands (1). Feedback was collected from 14 respondents, who rated the course highly, with 85.7% considering it excellent and 100% finding the quizzes enjoyable. Respondents highlighted the user-friendly platform and well-structured content, noting that the course effectively enhanced their understanding of the region’s tourism opportunities and its potential for meaningful travel experiences. The training course was developed by Latvian Nature Tourism team and published in cooperation with Latvian Development Agency (LIAA).</a:t>
            </a:r>
            <a:endParaRPr lang="en-GB" sz="1600"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1698358"/>
            <a:ext cx="3228975" cy="418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018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936104"/>
          </a:xfrm>
        </p:spPr>
        <p:txBody>
          <a:bodyPr>
            <a:normAutofit fontScale="90000"/>
          </a:bodyPr>
          <a:lstStyle/>
          <a:p>
            <a:r>
              <a:rPr lang="en-GB" sz="2400" dirty="0">
                <a:solidFill>
                  <a:srgbClr val="1F497D"/>
                </a:solidFill>
              </a:rPr>
              <a:t>Activity </a:t>
            </a:r>
            <a:r>
              <a:rPr lang="lv-LV" sz="2400" dirty="0" smtClean="0">
                <a:solidFill>
                  <a:srgbClr val="1F497D"/>
                </a:solidFill>
              </a:rPr>
              <a:t>2.1</a:t>
            </a:r>
            <a:r>
              <a:rPr lang="en-GB" sz="2400" dirty="0">
                <a:solidFill>
                  <a:srgbClr val="1F497D"/>
                </a:solidFill>
              </a:rPr>
              <a:t/>
            </a:r>
            <a:br>
              <a:rPr lang="en-GB" sz="2400" dirty="0">
                <a:solidFill>
                  <a:srgbClr val="1F497D"/>
                </a:solidFill>
              </a:rPr>
            </a:br>
            <a:r>
              <a:rPr lang="en-GB" sz="2400" dirty="0">
                <a:solidFill>
                  <a:srgbClr val="1F497D"/>
                </a:solidFill>
              </a:rPr>
              <a:t> </a:t>
            </a:r>
            <a:r>
              <a:rPr lang="en-GB" sz="2400" b="1" dirty="0">
                <a:solidFill>
                  <a:srgbClr val="1F497D"/>
                </a:solidFill>
              </a:rPr>
              <a:t>Estonian-Latvian nature tourism product presentation at specialised travel trade events  </a:t>
            </a:r>
            <a:endParaRPr lang="en-GB" dirty="0"/>
          </a:p>
        </p:txBody>
      </p:sp>
      <p:sp>
        <p:nvSpPr>
          <p:cNvPr id="3" name="Content Placeholder 2"/>
          <p:cNvSpPr>
            <a:spLocks noGrp="1"/>
          </p:cNvSpPr>
          <p:nvPr>
            <p:ph idx="1"/>
          </p:nvPr>
        </p:nvSpPr>
        <p:spPr>
          <a:xfrm>
            <a:off x="35496" y="1196752"/>
            <a:ext cx="8928992" cy="1872208"/>
          </a:xfrm>
        </p:spPr>
        <p:txBody>
          <a:bodyPr>
            <a:normAutofit fontScale="85000" lnSpcReduction="20000"/>
          </a:bodyPr>
          <a:lstStyle/>
          <a:p>
            <a:pPr marL="0" indent="0">
              <a:buNone/>
            </a:pPr>
            <a:r>
              <a:rPr lang="en-US" sz="2000" b="1" dirty="0"/>
              <a:t>Sustainable Tourism Event to Gather Industry Leaders in </a:t>
            </a:r>
            <a:r>
              <a:rPr lang="en-US" sz="2000" b="1" dirty="0" err="1"/>
              <a:t>Ķemeri</a:t>
            </a:r>
            <a:r>
              <a:rPr lang="en-US" sz="2000" b="1" dirty="0"/>
              <a:t> National </a:t>
            </a:r>
            <a:r>
              <a:rPr lang="en-US" sz="2000" b="1" dirty="0" smtClean="0"/>
              <a:t>Park</a:t>
            </a:r>
            <a:r>
              <a:rPr lang="lv-LV" sz="2000" b="1" dirty="0" smtClean="0"/>
              <a:t>, February 11</a:t>
            </a:r>
          </a:p>
          <a:p>
            <a:pPr marL="0" indent="0">
              <a:buNone/>
            </a:pPr>
            <a:endParaRPr lang="lv-LV" sz="1600" dirty="0"/>
          </a:p>
          <a:p>
            <a:pPr marL="0" indent="0">
              <a:buNone/>
            </a:pPr>
            <a:r>
              <a:rPr lang="en-US" sz="1600" dirty="0"/>
              <a:t>On February 11, </a:t>
            </a:r>
            <a:r>
              <a:rPr lang="en-US" sz="1600" dirty="0" err="1"/>
              <a:t>Ķemeri</a:t>
            </a:r>
            <a:r>
              <a:rPr lang="en-US" sz="1600" dirty="0"/>
              <a:t> National Park </a:t>
            </a:r>
            <a:r>
              <a:rPr lang="en-US" sz="1600" dirty="0" smtClean="0"/>
              <a:t>host</a:t>
            </a:r>
            <a:r>
              <a:rPr lang="lv-LV" sz="1600" dirty="0" smtClean="0"/>
              <a:t>ed</a:t>
            </a:r>
            <a:r>
              <a:rPr lang="en-US" sz="1600" dirty="0" smtClean="0"/>
              <a:t> </a:t>
            </a:r>
            <a:r>
              <a:rPr lang="en-US" sz="1600" dirty="0"/>
              <a:t>an international Sustainable Tourism event, bringing together approximately 100 participants from Latvia, Estonia, and Sweden. The event </a:t>
            </a:r>
            <a:r>
              <a:rPr lang="lv-LV" sz="1600" dirty="0" smtClean="0"/>
              <a:t>gathered</a:t>
            </a:r>
            <a:r>
              <a:rPr lang="en-US" sz="1600" dirty="0" smtClean="0"/>
              <a:t>tourism </a:t>
            </a:r>
            <a:r>
              <a:rPr lang="en-US" sz="1600" dirty="0"/>
              <a:t>professionals, municipal representatives, and state institutions working on tourism development in Protected Areas</a:t>
            </a:r>
            <a:r>
              <a:rPr lang="en-US" sz="1600" dirty="0" smtClean="0"/>
              <a:t>.</a:t>
            </a:r>
            <a:endParaRPr lang="lv-LV" sz="1600" dirty="0" smtClean="0"/>
          </a:p>
          <a:p>
            <a:pPr marL="0" indent="0">
              <a:buNone/>
            </a:pPr>
            <a:r>
              <a:rPr lang="en-US" sz="1600" dirty="0"/>
              <a:t>The program </a:t>
            </a:r>
            <a:r>
              <a:rPr lang="en-US" sz="1600" dirty="0" smtClean="0"/>
              <a:t>feature</a:t>
            </a:r>
            <a:r>
              <a:rPr lang="lv-LV" sz="1600" dirty="0" smtClean="0"/>
              <a:t>d</a:t>
            </a:r>
            <a:r>
              <a:rPr lang="en-US" sz="1600" dirty="0" smtClean="0"/>
              <a:t> </a:t>
            </a:r>
            <a:r>
              <a:rPr lang="en-US" sz="1600" dirty="0"/>
              <a:t>four parallel workshops, each focusing on key challenges and opportunities in sustainable tourism within Protected Areas. Experts from three </a:t>
            </a:r>
            <a:r>
              <a:rPr lang="en-US" sz="1600" dirty="0" smtClean="0"/>
              <a:t>countries present</a:t>
            </a:r>
            <a:r>
              <a:rPr lang="lv-LV" sz="1600" dirty="0" smtClean="0"/>
              <a:t>ed</a:t>
            </a:r>
            <a:r>
              <a:rPr lang="en-US" sz="1600" dirty="0" smtClean="0"/>
              <a:t> </a:t>
            </a:r>
            <a:r>
              <a:rPr lang="en-US" sz="1600" dirty="0"/>
              <a:t>case studies, followed by group discussions aimed at identifying challenges and best practices for future collaboration. The workshops </a:t>
            </a:r>
            <a:r>
              <a:rPr lang="en-US" sz="1600" dirty="0" smtClean="0"/>
              <a:t>conclude</a:t>
            </a:r>
            <a:r>
              <a:rPr lang="lv-LV" sz="1600" dirty="0" smtClean="0"/>
              <a:t>d</a:t>
            </a:r>
            <a:r>
              <a:rPr lang="en-US" sz="1600" dirty="0" smtClean="0"/>
              <a:t> </a:t>
            </a:r>
            <a:r>
              <a:rPr lang="en-US" sz="1600" dirty="0"/>
              <a:t>with a joint session to summarize key insights.</a:t>
            </a:r>
            <a:endParaRPr lang="lv-LV" sz="1600" dirty="0" smtClean="0"/>
          </a:p>
          <a:p>
            <a:pPr marL="0" indent="0">
              <a:buNone/>
            </a:pPr>
            <a:endParaRPr lang="en-GB" sz="1600" dirty="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9752" y="3204632"/>
            <a:ext cx="4863677" cy="3634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83362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936104"/>
          </a:xfrm>
        </p:spPr>
        <p:txBody>
          <a:bodyPr>
            <a:normAutofit fontScale="90000"/>
          </a:bodyPr>
          <a:lstStyle/>
          <a:p>
            <a:r>
              <a:rPr lang="en-GB" sz="2400" dirty="0">
                <a:solidFill>
                  <a:srgbClr val="1F497D"/>
                </a:solidFill>
              </a:rPr>
              <a:t>Activity </a:t>
            </a:r>
            <a:r>
              <a:rPr lang="lv-LV" sz="2400" dirty="0" smtClean="0">
                <a:solidFill>
                  <a:srgbClr val="1F497D"/>
                </a:solidFill>
              </a:rPr>
              <a:t>2.1</a:t>
            </a:r>
            <a:r>
              <a:rPr lang="en-GB" sz="2400" dirty="0">
                <a:solidFill>
                  <a:srgbClr val="1F497D"/>
                </a:solidFill>
              </a:rPr>
              <a:t/>
            </a:r>
            <a:br>
              <a:rPr lang="en-GB" sz="2400" dirty="0">
                <a:solidFill>
                  <a:srgbClr val="1F497D"/>
                </a:solidFill>
              </a:rPr>
            </a:br>
            <a:r>
              <a:rPr lang="en-GB" sz="2400" dirty="0">
                <a:solidFill>
                  <a:srgbClr val="1F497D"/>
                </a:solidFill>
              </a:rPr>
              <a:t> </a:t>
            </a:r>
            <a:r>
              <a:rPr lang="en-GB" sz="2400" b="1" dirty="0">
                <a:solidFill>
                  <a:srgbClr val="1F497D"/>
                </a:solidFill>
              </a:rPr>
              <a:t>Estonian-Latvian nature tourism product presentation at specialised travel trade events  </a:t>
            </a:r>
            <a:endParaRPr lang="en-GB" dirty="0"/>
          </a:p>
        </p:txBody>
      </p:sp>
      <p:sp>
        <p:nvSpPr>
          <p:cNvPr id="3" name="Content Placeholder 2"/>
          <p:cNvSpPr>
            <a:spLocks noGrp="1"/>
          </p:cNvSpPr>
          <p:nvPr>
            <p:ph idx="1"/>
          </p:nvPr>
        </p:nvSpPr>
        <p:spPr>
          <a:xfrm>
            <a:off x="251520" y="1340768"/>
            <a:ext cx="8280920" cy="2088232"/>
          </a:xfrm>
        </p:spPr>
        <p:txBody>
          <a:bodyPr>
            <a:normAutofit fontScale="85000" lnSpcReduction="10000"/>
          </a:bodyPr>
          <a:lstStyle/>
          <a:p>
            <a:pPr marL="0" indent="0">
              <a:buNone/>
            </a:pPr>
            <a:r>
              <a:rPr lang="en-US" sz="2200" b="1" dirty="0"/>
              <a:t>10th April, Latvia Embassy Reception: A Taste of Latvian Nature and </a:t>
            </a:r>
            <a:r>
              <a:rPr lang="en-US" sz="2200" b="1" dirty="0" smtClean="0"/>
              <a:t>Adventure</a:t>
            </a:r>
            <a:r>
              <a:rPr lang="lv-LV" sz="2200" b="1" dirty="0" smtClean="0"/>
              <a:t>.</a:t>
            </a:r>
          </a:p>
          <a:p>
            <a:pPr marL="0" indent="0">
              <a:buNone/>
            </a:pPr>
            <a:endParaRPr lang="lv-LV" sz="1600" dirty="0"/>
          </a:p>
          <a:p>
            <a:pPr marL="0" indent="0">
              <a:buNone/>
            </a:pPr>
            <a:r>
              <a:rPr lang="en-US" sz="1600" dirty="0"/>
              <a:t>On April 10, 2025, the Embassy of Latvia in the UK will host "A Taste of Latvian Nature and Adventure," an event highlighting Latvia’s nature tourism opportunities. Organized as part of the Baltic Nature Tourism project, the event will introduce Latvian tourism businesses and their outdoor experiences. </a:t>
            </a:r>
            <a:endParaRPr lang="lv-LV" sz="1600" dirty="0" smtClean="0"/>
          </a:p>
          <a:p>
            <a:pPr marL="0" indent="0">
              <a:buNone/>
            </a:pPr>
            <a:r>
              <a:rPr lang="en-US" sz="1600" dirty="0"/>
              <a:t>The program includes a welcome by Ambassador </a:t>
            </a:r>
            <a:r>
              <a:rPr lang="en-US" sz="1600" dirty="0" err="1"/>
              <a:t>Atis</a:t>
            </a:r>
            <a:r>
              <a:rPr lang="en-US" sz="1600" dirty="0"/>
              <a:t> Lots, an overview of Baltic Nature Tourism, and an interactive session on outdoor activities in Latvia. Chef </a:t>
            </a:r>
            <a:r>
              <a:rPr lang="en-US" sz="1600" dirty="0" err="1"/>
              <a:t>Ēriks</a:t>
            </a:r>
            <a:r>
              <a:rPr lang="en-US" sz="1600" dirty="0"/>
              <a:t> </a:t>
            </a:r>
            <a:r>
              <a:rPr lang="en-US" sz="1600" dirty="0" err="1"/>
              <a:t>Dreibants</a:t>
            </a:r>
            <a:r>
              <a:rPr lang="en-US" sz="1600" dirty="0"/>
              <a:t> will present a selection of food prepared from locally sourced ingredients. The event will also facilitate networking and B2B meetings with Latvian tourism businesses.</a:t>
            </a:r>
            <a:endParaRPr lang="en-GB" sz="1600" dirty="0"/>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680" y="3645024"/>
            <a:ext cx="5568394" cy="3089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15200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229600" cy="792088"/>
          </a:xfrm>
        </p:spPr>
        <p:txBody>
          <a:bodyPr>
            <a:normAutofit fontScale="90000"/>
          </a:bodyPr>
          <a:lstStyle/>
          <a:p>
            <a:r>
              <a:rPr lang="en-GB" sz="2400" dirty="0">
                <a:solidFill>
                  <a:srgbClr val="1F497D"/>
                </a:solidFill>
              </a:rPr>
              <a:t>Activity </a:t>
            </a:r>
            <a:r>
              <a:rPr lang="lv-LV" sz="2400" dirty="0">
                <a:solidFill>
                  <a:srgbClr val="1F497D"/>
                </a:solidFill>
              </a:rPr>
              <a:t>2</a:t>
            </a:r>
            <a:r>
              <a:rPr lang="en-GB" sz="2400" dirty="0">
                <a:solidFill>
                  <a:srgbClr val="1F497D"/>
                </a:solidFill>
              </a:rPr>
              <a:t>.</a:t>
            </a:r>
            <a:r>
              <a:rPr lang="lv-LV" sz="2400" dirty="0">
                <a:solidFill>
                  <a:srgbClr val="1F497D"/>
                </a:solidFill>
              </a:rPr>
              <a:t>2</a:t>
            </a:r>
            <a:r>
              <a:rPr lang="en-GB" sz="2400" dirty="0">
                <a:solidFill>
                  <a:srgbClr val="1F497D"/>
                </a:solidFill>
              </a:rPr>
              <a:t/>
            </a:r>
            <a:br>
              <a:rPr lang="en-GB" sz="2400" dirty="0">
                <a:solidFill>
                  <a:srgbClr val="1F497D"/>
                </a:solidFill>
              </a:rPr>
            </a:br>
            <a:r>
              <a:rPr lang="en-GB" sz="2400" dirty="0">
                <a:solidFill>
                  <a:srgbClr val="1F497D"/>
                </a:solidFill>
              </a:rPr>
              <a:t> </a:t>
            </a:r>
            <a:r>
              <a:rPr lang="en-GB" sz="2400" b="1" dirty="0">
                <a:solidFill>
                  <a:srgbClr val="1F497D"/>
                </a:solidFill>
              </a:rPr>
              <a:t>FAM trips for UK tour operators, travel companies and media </a:t>
            </a:r>
            <a:endParaRPr lang="en-GB" dirty="0"/>
          </a:p>
        </p:txBody>
      </p:sp>
      <p:sp>
        <p:nvSpPr>
          <p:cNvPr id="3" name="Content Placeholder 2"/>
          <p:cNvSpPr>
            <a:spLocks noGrp="1"/>
          </p:cNvSpPr>
          <p:nvPr>
            <p:ph idx="1"/>
          </p:nvPr>
        </p:nvSpPr>
        <p:spPr>
          <a:xfrm>
            <a:off x="148681" y="980728"/>
            <a:ext cx="8743799" cy="1800200"/>
          </a:xfrm>
        </p:spPr>
        <p:txBody>
          <a:bodyPr>
            <a:noAutofit/>
          </a:bodyPr>
          <a:lstStyle/>
          <a:p>
            <a:pPr marL="0" indent="0">
              <a:buNone/>
            </a:pPr>
            <a:r>
              <a:rPr lang="en-US" sz="1600" dirty="0"/>
              <a:t>Tour operators and media representatives from the United Kingdom visited Latvia and Estonia as part of a FAM tour from January 28th to 31st</a:t>
            </a:r>
            <a:r>
              <a:rPr lang="en-US" sz="1600" dirty="0" smtClean="0"/>
              <a:t>.</a:t>
            </a:r>
            <a:endParaRPr lang="lv-LV" sz="1600" dirty="0" smtClean="0"/>
          </a:p>
          <a:p>
            <a:pPr marL="0" indent="0">
              <a:buNone/>
            </a:pPr>
            <a:r>
              <a:rPr lang="en-GB" sz="1600" dirty="0">
                <a:hlinkClick r:id="rId2"/>
              </a:rPr>
              <a:t>https://</a:t>
            </a:r>
            <a:r>
              <a:rPr lang="en-GB" sz="1600" dirty="0" smtClean="0">
                <a:hlinkClick r:id="rId2"/>
              </a:rPr>
              <a:t>www.celotajs.lv/en/news/item/view/1386</a:t>
            </a:r>
            <a:endParaRPr lang="lv-LV" sz="1600" dirty="0" smtClean="0"/>
          </a:p>
          <a:p>
            <a:pPr marL="0" indent="0">
              <a:buNone/>
            </a:pPr>
            <a:endParaRPr lang="lv-LV" sz="1600" dirty="0" smtClean="0"/>
          </a:p>
          <a:p>
            <a:pPr marL="0" indent="0">
              <a:buNone/>
            </a:pPr>
            <a:r>
              <a:rPr lang="lv-LV" sz="1600" b="1" dirty="0" smtClean="0"/>
              <a:t>Feedback</a:t>
            </a:r>
            <a:r>
              <a:rPr lang="lv-LV" sz="1600" dirty="0"/>
              <a:t> </a:t>
            </a:r>
            <a:r>
              <a:rPr lang="lv-LV" sz="1600" dirty="0" smtClean="0"/>
              <a:t>– </a:t>
            </a:r>
            <a:r>
              <a:rPr lang="lv-LV" sz="1600" dirty="0"/>
              <a:t>1) </a:t>
            </a:r>
            <a:r>
              <a:rPr lang="lv-LV" sz="1600" dirty="0">
                <a:hlinkClick r:id="rId3"/>
              </a:rPr>
              <a:t>https://</a:t>
            </a:r>
            <a:r>
              <a:rPr lang="lv-LV" sz="1600" dirty="0" smtClean="0">
                <a:hlinkClick r:id="rId3"/>
              </a:rPr>
              <a:t>airtable.com/appMVwhk6wVorBgXB/shrrZvkOAa4mTR6hv/tblVf7t2OGQ9O74i5</a:t>
            </a:r>
            <a:endParaRPr lang="lv-LV" sz="1600" dirty="0" smtClean="0"/>
          </a:p>
          <a:p>
            <a:pPr marL="0" indent="0">
              <a:buNone/>
            </a:pPr>
            <a:r>
              <a:rPr lang="lv-LV" sz="1600" dirty="0"/>
              <a:t>2) </a:t>
            </a:r>
            <a:r>
              <a:rPr lang="lv-LV" sz="1600" dirty="0">
                <a:hlinkClick r:id="rId4"/>
              </a:rPr>
              <a:t>https://</a:t>
            </a:r>
            <a:r>
              <a:rPr lang="lv-LV" sz="1600" dirty="0" smtClean="0">
                <a:hlinkClick r:id="rId4"/>
              </a:rPr>
              <a:t>airtable.com/appMVwhk6wVorBgXB/shrptB5w18pboCAZ1/tblf8BkwdS0tz1s66</a:t>
            </a:r>
            <a:endParaRPr lang="lv-LV" sz="1600" dirty="0" smtClean="0"/>
          </a:p>
          <a:p>
            <a:pPr marL="0" indent="0">
              <a:buNone/>
            </a:pPr>
            <a:endParaRPr lang="lv-LV" sz="1600" dirty="0" smtClean="0"/>
          </a:p>
          <a:p>
            <a:pPr marL="0" indent="0">
              <a:buNone/>
            </a:pPr>
            <a:endParaRPr lang="en-GB" sz="1600" dirty="0"/>
          </a:p>
        </p:txBody>
      </p:sp>
      <p:pic>
        <p:nvPicPr>
          <p:cNvPr id="512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82829" y="4022560"/>
            <a:ext cx="2761171" cy="191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87824" y="3369772"/>
            <a:ext cx="3588967" cy="2388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8681" y="2942968"/>
            <a:ext cx="3271192" cy="2159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6715" y="5705737"/>
            <a:ext cx="6739542" cy="1118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64775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8229600" cy="1008112"/>
          </a:xfrm>
        </p:spPr>
        <p:txBody>
          <a:bodyPr>
            <a:normAutofit fontScale="90000"/>
          </a:bodyPr>
          <a:lstStyle/>
          <a:p>
            <a:r>
              <a:rPr lang="en-GB" sz="2400" dirty="0">
                <a:solidFill>
                  <a:srgbClr val="1F497D"/>
                </a:solidFill>
              </a:rPr>
              <a:t>Activity </a:t>
            </a:r>
            <a:r>
              <a:rPr lang="lv-LV" sz="2400" dirty="0">
                <a:solidFill>
                  <a:srgbClr val="1F497D"/>
                </a:solidFill>
              </a:rPr>
              <a:t>2</a:t>
            </a:r>
            <a:r>
              <a:rPr lang="en-GB" sz="2400" dirty="0" smtClean="0">
                <a:solidFill>
                  <a:srgbClr val="1F497D"/>
                </a:solidFill>
              </a:rPr>
              <a:t>.</a:t>
            </a:r>
            <a:r>
              <a:rPr lang="lv-LV" sz="2400" dirty="0" smtClean="0">
                <a:solidFill>
                  <a:srgbClr val="1F497D"/>
                </a:solidFill>
              </a:rPr>
              <a:t>3</a:t>
            </a:r>
            <a:r>
              <a:rPr lang="en-GB" sz="2400" dirty="0">
                <a:solidFill>
                  <a:srgbClr val="1F497D"/>
                </a:solidFill>
              </a:rPr>
              <a:t/>
            </a:r>
            <a:br>
              <a:rPr lang="en-GB" sz="2400" dirty="0">
                <a:solidFill>
                  <a:srgbClr val="1F497D"/>
                </a:solidFill>
              </a:rPr>
            </a:br>
            <a:r>
              <a:rPr lang="en-GB" sz="2400" dirty="0">
                <a:solidFill>
                  <a:srgbClr val="1F497D"/>
                </a:solidFill>
              </a:rPr>
              <a:t> </a:t>
            </a:r>
            <a:r>
              <a:rPr lang="en-GB" sz="2400" b="1" dirty="0">
                <a:solidFill>
                  <a:srgbClr val="1F497D"/>
                </a:solidFill>
              </a:rPr>
              <a:t>Estonian-Latvian nature tourism product presentation at travel markets </a:t>
            </a:r>
            <a:endParaRPr lang="en-GB" dirty="0"/>
          </a:p>
        </p:txBody>
      </p:sp>
      <p:sp>
        <p:nvSpPr>
          <p:cNvPr id="3" name="Content Placeholder 2"/>
          <p:cNvSpPr>
            <a:spLocks noGrp="1"/>
          </p:cNvSpPr>
          <p:nvPr>
            <p:ph idx="1"/>
          </p:nvPr>
        </p:nvSpPr>
        <p:spPr>
          <a:xfrm>
            <a:off x="395361" y="1412776"/>
            <a:ext cx="8229600" cy="2016224"/>
          </a:xfrm>
        </p:spPr>
        <p:txBody>
          <a:bodyPr>
            <a:normAutofit fontScale="92500" lnSpcReduction="10000"/>
          </a:bodyPr>
          <a:lstStyle/>
          <a:p>
            <a:pPr marL="0" indent="0">
              <a:buNone/>
            </a:pPr>
            <a:r>
              <a:rPr lang="en-US" sz="2200" b="1" dirty="0"/>
              <a:t>World Travel Market </a:t>
            </a:r>
            <a:r>
              <a:rPr lang="en-US" sz="2200" b="1" dirty="0" smtClean="0"/>
              <a:t>London</a:t>
            </a:r>
            <a:r>
              <a:rPr lang="lv-LV" sz="2200" b="1" dirty="0" smtClean="0"/>
              <a:t> 2024</a:t>
            </a:r>
          </a:p>
          <a:p>
            <a:pPr marL="0" indent="0">
              <a:buNone/>
            </a:pPr>
            <a:endParaRPr lang="lv-LV" sz="1800" dirty="0"/>
          </a:p>
          <a:p>
            <a:pPr marL="0" indent="0">
              <a:buNone/>
            </a:pPr>
            <a:r>
              <a:rPr lang="en-US" sz="1800" dirty="0" smtClean="0"/>
              <a:t>From </a:t>
            </a:r>
            <a:r>
              <a:rPr lang="en-US" sz="1800" dirty="0"/>
              <a:t>November 5th to 7th, representatives from the Baltic Nature Tourism project were active participants at the "World Travel Market London" tourism exhibition, which attracted visitors and exhibitors from all over the world, with attendance exceeding 40,000. The stand was shared with other companies, organized by Latvian Tourism Board. After event, a get-together was organized at the Latvian stand for UK tour operators for networking.</a:t>
            </a:r>
            <a:endParaRPr lang="en-GB" sz="1800" dirty="0"/>
          </a:p>
        </p:txBody>
      </p:sp>
      <p:pic>
        <p:nvPicPr>
          <p:cNvPr id="10242" name="Picture 2" descr="https://wtm.mediafiler.net/wtm/pcache/10005/8b/wtm2023logosmall_be3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0072" y="4079831"/>
            <a:ext cx="2592290" cy="1098576"/>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5892839"/>
            <a:ext cx="8734772" cy="819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9632" y="3429000"/>
            <a:ext cx="3250529" cy="240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00870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88640"/>
            <a:ext cx="8445624" cy="1143000"/>
          </a:xfrm>
        </p:spPr>
        <p:txBody>
          <a:bodyPr>
            <a:normAutofit fontScale="90000"/>
          </a:bodyPr>
          <a:lstStyle/>
          <a:p>
            <a:r>
              <a:rPr lang="en-GB" sz="2400" dirty="0">
                <a:solidFill>
                  <a:srgbClr val="1F497D"/>
                </a:solidFill>
              </a:rPr>
              <a:t>Activity </a:t>
            </a:r>
            <a:r>
              <a:rPr lang="lv-LV" sz="2400" dirty="0">
                <a:solidFill>
                  <a:srgbClr val="1F497D"/>
                </a:solidFill>
              </a:rPr>
              <a:t>2</a:t>
            </a:r>
            <a:r>
              <a:rPr lang="en-GB" sz="2400" dirty="0">
                <a:solidFill>
                  <a:srgbClr val="1F497D"/>
                </a:solidFill>
              </a:rPr>
              <a:t>.</a:t>
            </a:r>
            <a:r>
              <a:rPr lang="lv-LV" sz="2400" dirty="0">
                <a:solidFill>
                  <a:srgbClr val="1F497D"/>
                </a:solidFill>
              </a:rPr>
              <a:t>4</a:t>
            </a:r>
            <a:r>
              <a:rPr lang="en-GB" sz="2400" dirty="0">
                <a:solidFill>
                  <a:srgbClr val="1F497D"/>
                </a:solidFill>
              </a:rPr>
              <a:t/>
            </a:r>
            <a:br>
              <a:rPr lang="en-GB" sz="2400" dirty="0">
                <a:solidFill>
                  <a:srgbClr val="1F497D"/>
                </a:solidFill>
              </a:rPr>
            </a:br>
            <a:r>
              <a:rPr lang="en-GB" sz="2400" dirty="0">
                <a:solidFill>
                  <a:srgbClr val="1F497D"/>
                </a:solidFill>
              </a:rPr>
              <a:t> </a:t>
            </a:r>
            <a:r>
              <a:rPr lang="en-GB" sz="2400" b="1" dirty="0">
                <a:solidFill>
                  <a:srgbClr val="1F497D"/>
                </a:solidFill>
              </a:rPr>
              <a:t>Estonian-Latvian nature tourism product presentation to nature organisations in the UK</a:t>
            </a:r>
            <a:endParaRPr lang="en-GB" dirty="0"/>
          </a:p>
        </p:txBody>
      </p:sp>
      <p:sp>
        <p:nvSpPr>
          <p:cNvPr id="3" name="Content Placeholder 2"/>
          <p:cNvSpPr>
            <a:spLocks noGrp="1"/>
          </p:cNvSpPr>
          <p:nvPr>
            <p:ph idx="1"/>
          </p:nvPr>
        </p:nvSpPr>
        <p:spPr>
          <a:xfrm>
            <a:off x="251520" y="1340768"/>
            <a:ext cx="8466529" cy="792088"/>
          </a:xfrm>
        </p:spPr>
        <p:txBody>
          <a:bodyPr>
            <a:normAutofit fontScale="92500" lnSpcReduction="20000"/>
          </a:bodyPr>
          <a:lstStyle/>
          <a:p>
            <a:pPr marL="0" indent="0">
              <a:buNone/>
            </a:pPr>
            <a:r>
              <a:rPr lang="lv-LV" sz="1800" dirty="0" smtClean="0"/>
              <a:t>An </a:t>
            </a:r>
            <a:r>
              <a:rPr lang="en-GB" sz="1800" dirty="0" smtClean="0"/>
              <a:t>advertisement </a:t>
            </a:r>
            <a:r>
              <a:rPr lang="lv-LV" sz="1800" dirty="0" smtClean="0"/>
              <a:t>will be</a:t>
            </a:r>
            <a:r>
              <a:rPr lang="en-GB" sz="1800" dirty="0" smtClean="0"/>
              <a:t> </a:t>
            </a:r>
            <a:r>
              <a:rPr lang="en-GB" sz="1800" dirty="0"/>
              <a:t>put in the </a:t>
            </a:r>
            <a:r>
              <a:rPr lang="lv-LV" sz="1800" dirty="0" smtClean="0"/>
              <a:t>April </a:t>
            </a:r>
            <a:r>
              <a:rPr lang="en-GB" sz="1800" dirty="0" smtClean="0"/>
              <a:t>Baltic </a:t>
            </a:r>
            <a:r>
              <a:rPr lang="en-GB" sz="1800" dirty="0"/>
              <a:t>Outlook (</a:t>
            </a:r>
            <a:r>
              <a:rPr lang="en-GB" sz="1800" dirty="0" err="1"/>
              <a:t>AirBaltic</a:t>
            </a:r>
            <a:r>
              <a:rPr lang="en-GB" sz="1800" dirty="0"/>
              <a:t> on-board magazine</a:t>
            </a:r>
            <a:r>
              <a:rPr lang="en-GB" sz="1800" dirty="0" smtClean="0"/>
              <a:t>).</a:t>
            </a:r>
            <a:endParaRPr lang="lv-LV" sz="1800" dirty="0" smtClean="0"/>
          </a:p>
          <a:p>
            <a:pPr marL="0" indent="0">
              <a:buNone/>
            </a:pPr>
            <a:r>
              <a:rPr lang="en-US" sz="1800" dirty="0"/>
              <a:t>Another ad is planned for May's Baltic Outlook, where there will be a greater emphasis on hiking activities.</a:t>
            </a:r>
            <a:endParaRPr lang="en-GB" sz="1800" dirty="0"/>
          </a:p>
          <a:p>
            <a:pPr marL="0" indent="0">
              <a:buNone/>
            </a:pPr>
            <a:endParaRPr lang="en-GB" dirty="0"/>
          </a:p>
          <a:p>
            <a:pPr marL="0" indent="0">
              <a:buNone/>
            </a:pPr>
            <a:endParaRPr lang="en-GB"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2172988"/>
            <a:ext cx="6480720" cy="4610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7626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400" dirty="0">
                <a:solidFill>
                  <a:srgbClr val="1F497D"/>
                </a:solidFill>
              </a:rPr>
              <a:t>Activity </a:t>
            </a:r>
            <a:r>
              <a:rPr lang="lv-LV" sz="2400" dirty="0">
                <a:solidFill>
                  <a:srgbClr val="1F497D"/>
                </a:solidFill>
              </a:rPr>
              <a:t>2</a:t>
            </a:r>
            <a:r>
              <a:rPr lang="en-GB" sz="2400" dirty="0" smtClean="0">
                <a:solidFill>
                  <a:srgbClr val="1F497D"/>
                </a:solidFill>
              </a:rPr>
              <a:t>.</a:t>
            </a:r>
            <a:r>
              <a:rPr lang="lv-LV" sz="2400" dirty="0" smtClean="0">
                <a:solidFill>
                  <a:srgbClr val="1F497D"/>
                </a:solidFill>
              </a:rPr>
              <a:t>8</a:t>
            </a:r>
            <a:r>
              <a:rPr lang="en-GB" sz="2400" dirty="0">
                <a:solidFill>
                  <a:srgbClr val="1F497D"/>
                </a:solidFill>
              </a:rPr>
              <a:t/>
            </a:r>
            <a:br>
              <a:rPr lang="en-GB" sz="2400" dirty="0">
                <a:solidFill>
                  <a:srgbClr val="1F497D"/>
                </a:solidFill>
              </a:rPr>
            </a:br>
            <a:r>
              <a:rPr lang="en-GB" sz="2400" dirty="0">
                <a:solidFill>
                  <a:srgbClr val="1F497D"/>
                </a:solidFill>
              </a:rPr>
              <a:t> </a:t>
            </a:r>
            <a:r>
              <a:rPr lang="en-US" sz="2400" b="1" dirty="0">
                <a:solidFill>
                  <a:srgbClr val="1F497D"/>
                </a:solidFill>
              </a:rPr>
              <a:t>Review of other sales and marketing platforms</a:t>
            </a:r>
            <a:endParaRPr lang="en-US" dirty="0"/>
          </a:p>
        </p:txBody>
      </p:sp>
      <p:sp>
        <p:nvSpPr>
          <p:cNvPr id="3" name="Content Placeholder 2"/>
          <p:cNvSpPr>
            <a:spLocks noGrp="1"/>
          </p:cNvSpPr>
          <p:nvPr>
            <p:ph idx="1"/>
          </p:nvPr>
        </p:nvSpPr>
        <p:spPr>
          <a:xfrm>
            <a:off x="457200" y="1600200"/>
            <a:ext cx="5122912" cy="4637112"/>
          </a:xfrm>
        </p:spPr>
        <p:txBody>
          <a:bodyPr>
            <a:normAutofit fontScale="62500" lnSpcReduction="20000"/>
          </a:bodyPr>
          <a:lstStyle/>
          <a:p>
            <a:pPr marL="0" indent="0">
              <a:buNone/>
            </a:pPr>
            <a:r>
              <a:rPr lang="en-US" dirty="0"/>
              <a:t>After a review of the web platforms promoting and offering Baltic nature tourism products, a summary of commercial sales web platforms has been created. It </a:t>
            </a:r>
            <a:r>
              <a:rPr lang="en-US" dirty="0" err="1"/>
              <a:t>summarises</a:t>
            </a:r>
            <a:r>
              <a:rPr lang="en-US" dirty="0"/>
              <a:t> the opportunities, conditions and costs to put a product on such platforms. The info will be distributed to project partners and all project SMEs. The existing platforms and potential additions will be monitored regularly throughout the project and the document / info updated accordingly</a:t>
            </a:r>
            <a:r>
              <a:rPr lang="en-US" dirty="0" smtClean="0"/>
              <a:t>.</a:t>
            </a:r>
            <a:endParaRPr lang="lv-LV" dirty="0" smtClean="0"/>
          </a:p>
          <a:p>
            <a:pPr marL="0" indent="0">
              <a:buNone/>
            </a:pPr>
            <a:endParaRPr lang="lv-LV" dirty="0"/>
          </a:p>
          <a:p>
            <a:pPr marL="0" indent="0">
              <a:buNone/>
            </a:pPr>
            <a:r>
              <a:rPr lang="lv-LV" dirty="0" smtClean="0"/>
              <a:t>Link: </a:t>
            </a:r>
            <a:r>
              <a:rPr lang="lv-LV" dirty="0" smtClean="0">
                <a:hlinkClick r:id="rId2"/>
              </a:rPr>
              <a:t>https://www.celotajs.lv/g/Professional/Projects/NAT-TOUR-EXPO/CommunicationPlan/BNT_Review_of_other_sales_and_marketing_platforms.pdf</a:t>
            </a:r>
            <a:r>
              <a:rPr lang="lv-LV" dirty="0" smtClean="0"/>
              <a:t> </a:t>
            </a:r>
            <a:endParaRPr lang="en-US" dirty="0"/>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8" y="1484784"/>
            <a:ext cx="3074117"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4624"/>
            <a:ext cx="8229600" cy="1143000"/>
          </a:xfrm>
        </p:spPr>
        <p:txBody>
          <a:bodyPr>
            <a:normAutofit/>
          </a:bodyPr>
          <a:lstStyle/>
          <a:p>
            <a:r>
              <a:rPr lang="lv-LV" sz="3600" b="1" dirty="0" err="1" smtClean="0">
                <a:solidFill>
                  <a:srgbClr val="1F497D"/>
                </a:solidFill>
              </a:rPr>
              <a:t>Programme</a:t>
            </a:r>
            <a:r>
              <a:rPr lang="lv-LV" sz="3600" b="1" dirty="0" smtClean="0">
                <a:solidFill>
                  <a:srgbClr val="1F497D"/>
                </a:solidFill>
              </a:rPr>
              <a:t> </a:t>
            </a:r>
            <a:r>
              <a:rPr lang="lv-LV" sz="3600" b="1" dirty="0" err="1" smtClean="0">
                <a:solidFill>
                  <a:srgbClr val="1F497D"/>
                </a:solidFill>
              </a:rPr>
              <a:t>reporting</a:t>
            </a:r>
            <a:r>
              <a:rPr lang="lv-LV" sz="3600" b="1" dirty="0" smtClean="0">
                <a:solidFill>
                  <a:srgbClr val="1F497D"/>
                </a:solidFill>
              </a:rPr>
              <a:t> periods </a:t>
            </a:r>
            <a:r>
              <a:rPr lang="lv-LV" sz="3600" b="1" dirty="0" err="1" smtClean="0">
                <a:solidFill>
                  <a:srgbClr val="1F497D"/>
                </a:solidFill>
              </a:rPr>
              <a:t>and</a:t>
            </a:r>
            <a:r>
              <a:rPr lang="lv-LV" sz="3600" b="1" dirty="0" smtClean="0">
                <a:solidFill>
                  <a:srgbClr val="1F497D"/>
                </a:solidFill>
              </a:rPr>
              <a:t> logos</a:t>
            </a:r>
            <a:endParaRPr lang="en-GB" sz="3600" dirty="0"/>
          </a:p>
        </p:txBody>
      </p:sp>
      <p:sp>
        <p:nvSpPr>
          <p:cNvPr id="3" name="Content Placeholder 2"/>
          <p:cNvSpPr>
            <a:spLocks noGrp="1"/>
          </p:cNvSpPr>
          <p:nvPr>
            <p:ph idx="1"/>
          </p:nvPr>
        </p:nvSpPr>
        <p:spPr>
          <a:xfrm>
            <a:off x="467544" y="5445224"/>
            <a:ext cx="7086727" cy="1368152"/>
          </a:xfrm>
        </p:spPr>
        <p:txBody>
          <a:bodyPr>
            <a:normAutofit/>
          </a:bodyPr>
          <a:lstStyle/>
          <a:p>
            <a:pPr marL="0" indent="0">
              <a:buNone/>
            </a:pPr>
            <a:r>
              <a:rPr lang="lv-LV" sz="2000" dirty="0" smtClean="0"/>
              <a:t>Logos + </a:t>
            </a:r>
            <a:r>
              <a:rPr lang="nn-NO" sz="2000" dirty="0"/>
              <a:t>Interreg Brand Design Manual 2021 - </a:t>
            </a:r>
            <a:r>
              <a:rPr lang="nn-NO" sz="2000" dirty="0" smtClean="0"/>
              <a:t>2027</a:t>
            </a:r>
            <a:endParaRPr lang="lv-LV" sz="2000" dirty="0"/>
          </a:p>
          <a:p>
            <a:pPr marL="0" indent="0">
              <a:buNone/>
            </a:pPr>
            <a:r>
              <a:rPr lang="en-GB" sz="2000" dirty="0" smtClean="0">
                <a:hlinkClick r:id="rId2"/>
              </a:rPr>
              <a:t>https</a:t>
            </a:r>
            <a:r>
              <a:rPr lang="en-GB" sz="2000" dirty="0">
                <a:hlinkClick r:id="rId2"/>
              </a:rPr>
              <a:t>://centralbaltic.eu/programme-logos</a:t>
            </a:r>
            <a:r>
              <a:rPr lang="en-GB" sz="2800" dirty="0">
                <a:hlinkClick r:id="rId2"/>
              </a:rPr>
              <a:t>/</a:t>
            </a:r>
            <a:endParaRPr lang="en-GB" sz="28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3243185"/>
            <a:ext cx="4968552" cy="1498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0730" y="3279760"/>
            <a:ext cx="3208692" cy="1628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39552" y="4759748"/>
            <a:ext cx="7992888" cy="646331"/>
          </a:xfrm>
          <a:prstGeom prst="rect">
            <a:avLst/>
          </a:prstGeom>
          <a:noFill/>
        </p:spPr>
        <p:txBody>
          <a:bodyPr wrap="square" rtlCol="0">
            <a:spAutoFit/>
          </a:bodyPr>
          <a:lstStyle/>
          <a:p>
            <a:r>
              <a:rPr lang="lv-LV" dirty="0" err="1" smtClean="0"/>
              <a:t>List</a:t>
            </a:r>
            <a:r>
              <a:rPr lang="lv-LV" dirty="0" smtClean="0"/>
              <a:t> </a:t>
            </a:r>
            <a:r>
              <a:rPr lang="lv-LV" dirty="0" err="1" smtClean="0"/>
              <a:t>of</a:t>
            </a:r>
            <a:r>
              <a:rPr lang="lv-LV" dirty="0" smtClean="0"/>
              <a:t> </a:t>
            </a:r>
            <a:r>
              <a:rPr lang="lv-LV" dirty="0" err="1" smtClean="0"/>
              <a:t>participants</a:t>
            </a:r>
            <a:r>
              <a:rPr lang="lv-LV" dirty="0" smtClean="0"/>
              <a:t> </a:t>
            </a:r>
            <a:r>
              <a:rPr lang="lv-LV" dirty="0" err="1" smtClean="0"/>
              <a:t>template</a:t>
            </a:r>
            <a:r>
              <a:rPr lang="lv-LV" dirty="0" smtClean="0"/>
              <a:t> – </a:t>
            </a:r>
            <a:br>
              <a:rPr lang="lv-LV" dirty="0" smtClean="0"/>
            </a:br>
            <a:r>
              <a:rPr lang="lv-LV" dirty="0" smtClean="0">
                <a:hlinkClick r:id="rId5"/>
              </a:rPr>
              <a:t>https</a:t>
            </a:r>
            <a:r>
              <a:rPr lang="lv-LV" dirty="0">
                <a:hlinkClick r:id="rId5"/>
              </a:rPr>
              <a:t>://centralbaltic.eu/wp-content/uploads/2023/05/List-of-participants.xlsx</a:t>
            </a:r>
            <a:endParaRPr lang="en-GB" dirty="0"/>
          </a:p>
        </p:txBody>
      </p:sp>
      <p:sp>
        <p:nvSpPr>
          <p:cNvPr id="5" name="TextBox 4"/>
          <p:cNvSpPr txBox="1"/>
          <p:nvPr/>
        </p:nvSpPr>
        <p:spPr>
          <a:xfrm>
            <a:off x="107504" y="908720"/>
            <a:ext cx="8496944" cy="2308324"/>
          </a:xfrm>
          <a:prstGeom prst="rect">
            <a:avLst/>
          </a:prstGeom>
          <a:noFill/>
        </p:spPr>
        <p:txBody>
          <a:bodyPr wrap="square" rtlCol="0">
            <a:spAutoFit/>
          </a:bodyPr>
          <a:lstStyle/>
          <a:p>
            <a:r>
              <a:rPr lang="lv-LV" sz="2400" dirty="0" smtClean="0"/>
              <a:t>4th period project report is being made, control ongoing for LP 4th period project partner report. Afterwards the consolidated project report will be submitted.</a:t>
            </a:r>
          </a:p>
          <a:p>
            <a:endParaRPr lang="lv-LV" sz="2400" dirty="0"/>
          </a:p>
          <a:p>
            <a:r>
              <a:rPr lang="lv-LV" sz="2400" b="1" dirty="0"/>
              <a:t>5</a:t>
            </a:r>
            <a:r>
              <a:rPr lang="lv-LV" sz="2400" b="1" dirty="0" smtClean="0"/>
              <a:t>th project reporting period, 01.01.2025.-30.06.2025.</a:t>
            </a:r>
          </a:p>
          <a:p>
            <a:r>
              <a:rPr lang="lv-LV" sz="2400" dirty="0" smtClean="0"/>
              <a:t>10 work days to submit the partner reports.</a:t>
            </a:r>
            <a:endParaRPr lang="en-GB" sz="2400" dirty="0"/>
          </a:p>
        </p:txBody>
      </p:sp>
    </p:spTree>
    <p:extLst>
      <p:ext uri="{BB962C8B-B14F-4D97-AF65-F5344CB8AC3E}">
        <p14:creationId xmlns:p14="http://schemas.microsoft.com/office/powerpoint/2010/main" val="9113650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2576" y="2320"/>
            <a:ext cx="11058043" cy="6855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21626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490066"/>
          </a:xfrm>
        </p:spPr>
        <p:txBody>
          <a:bodyPr/>
          <a:lstStyle/>
          <a:p>
            <a:r>
              <a:rPr lang="lv-LV" sz="2200" b="1" dirty="0" err="1" smtClean="0">
                <a:solidFill>
                  <a:srgbClr val="1F497D"/>
                </a:solidFill>
              </a:rPr>
              <a:t>Planned</a:t>
            </a:r>
            <a:r>
              <a:rPr lang="lv-LV" sz="2200" b="1" dirty="0" smtClean="0">
                <a:solidFill>
                  <a:srgbClr val="1F497D"/>
                </a:solidFill>
              </a:rPr>
              <a:t> </a:t>
            </a:r>
            <a:r>
              <a:rPr lang="lv-LV" sz="2200" b="1" dirty="0" err="1" smtClean="0">
                <a:solidFill>
                  <a:srgbClr val="1F497D"/>
                </a:solidFill>
              </a:rPr>
              <a:t>project</a:t>
            </a:r>
            <a:r>
              <a:rPr lang="lv-LV" sz="2200" b="1" dirty="0" smtClean="0">
                <a:solidFill>
                  <a:srgbClr val="1F497D"/>
                </a:solidFill>
              </a:rPr>
              <a:t> </a:t>
            </a:r>
            <a:r>
              <a:rPr lang="lv-LV" sz="2200" b="1" dirty="0" err="1" smtClean="0">
                <a:solidFill>
                  <a:srgbClr val="1F497D"/>
                </a:solidFill>
              </a:rPr>
              <a:t>activities</a:t>
            </a:r>
            <a:endParaRPr lang="en-GB" b="1" dirty="0"/>
          </a:p>
        </p:txBody>
      </p:sp>
      <p:sp>
        <p:nvSpPr>
          <p:cNvPr id="3" name="Content Placeholder 2"/>
          <p:cNvSpPr>
            <a:spLocks noGrp="1"/>
          </p:cNvSpPr>
          <p:nvPr>
            <p:ph idx="1"/>
          </p:nvPr>
        </p:nvSpPr>
        <p:spPr>
          <a:xfrm>
            <a:off x="323528" y="620688"/>
            <a:ext cx="8229600" cy="6120680"/>
          </a:xfrm>
        </p:spPr>
        <p:txBody>
          <a:bodyPr>
            <a:noAutofit/>
          </a:bodyPr>
          <a:lstStyle/>
          <a:p>
            <a:pPr marL="0" indent="0">
              <a:buNone/>
            </a:pPr>
            <a:r>
              <a:rPr lang="lv-LV" sz="1500" dirty="0" smtClean="0"/>
              <a:t>WP1</a:t>
            </a:r>
          </a:p>
          <a:p>
            <a:pPr marL="0" indent="0">
              <a:buNone/>
            </a:pPr>
            <a:r>
              <a:rPr lang="en-GB" sz="1500" dirty="0">
                <a:solidFill>
                  <a:srgbClr val="92D050"/>
                </a:solidFill>
              </a:rPr>
              <a:t>A </a:t>
            </a:r>
            <a:r>
              <a:rPr lang="en-GB" sz="1500" dirty="0" smtClean="0">
                <a:solidFill>
                  <a:srgbClr val="92D050"/>
                </a:solidFill>
              </a:rPr>
              <a:t>1.1</a:t>
            </a:r>
            <a:r>
              <a:rPr lang="lv-LV" sz="1500" dirty="0" smtClean="0">
                <a:solidFill>
                  <a:srgbClr val="92D050"/>
                </a:solidFill>
              </a:rPr>
              <a:t>, </a:t>
            </a:r>
            <a:r>
              <a:rPr lang="en-GB" sz="1500" dirty="0" smtClean="0">
                <a:solidFill>
                  <a:srgbClr val="92D050"/>
                </a:solidFill>
              </a:rPr>
              <a:t>Matching </a:t>
            </a:r>
            <a:r>
              <a:rPr lang="en-GB" sz="1500" dirty="0">
                <a:solidFill>
                  <a:srgbClr val="92D050"/>
                </a:solidFill>
              </a:rPr>
              <a:t>the nature and tourist service potential with the UK market </a:t>
            </a:r>
            <a:r>
              <a:rPr lang="en-GB" sz="1500" dirty="0" smtClean="0">
                <a:solidFill>
                  <a:srgbClr val="92D050"/>
                </a:solidFill>
              </a:rPr>
              <a:t>needs</a:t>
            </a:r>
            <a:endParaRPr lang="lv-LV" sz="1500" dirty="0" smtClean="0">
              <a:solidFill>
                <a:srgbClr val="92D050"/>
              </a:solidFill>
            </a:endParaRPr>
          </a:p>
          <a:p>
            <a:pPr marL="0" indent="0">
              <a:buNone/>
            </a:pPr>
            <a:r>
              <a:rPr lang="en-GB" sz="1500" dirty="0"/>
              <a:t>A </a:t>
            </a:r>
            <a:r>
              <a:rPr lang="en-GB" sz="1500" dirty="0" smtClean="0"/>
              <a:t>1.2</a:t>
            </a:r>
            <a:r>
              <a:rPr lang="lv-LV" sz="1500" dirty="0" smtClean="0"/>
              <a:t>, </a:t>
            </a:r>
            <a:r>
              <a:rPr lang="en-GB" sz="1500" dirty="0" smtClean="0"/>
              <a:t>Training </a:t>
            </a:r>
            <a:r>
              <a:rPr lang="en-GB" sz="1500" dirty="0"/>
              <a:t>support to SMES for product development and </a:t>
            </a:r>
            <a:r>
              <a:rPr lang="en-GB" sz="1500" dirty="0" smtClean="0"/>
              <a:t>improvement</a:t>
            </a:r>
            <a:endParaRPr lang="lv-LV" sz="1500" dirty="0" smtClean="0"/>
          </a:p>
          <a:p>
            <a:pPr marL="0" indent="0">
              <a:buNone/>
            </a:pPr>
            <a:r>
              <a:rPr lang="en-GB" sz="1500" dirty="0">
                <a:solidFill>
                  <a:srgbClr val="92D050"/>
                </a:solidFill>
              </a:rPr>
              <a:t>A </a:t>
            </a:r>
            <a:r>
              <a:rPr lang="en-GB" sz="1500" dirty="0" smtClean="0">
                <a:solidFill>
                  <a:srgbClr val="92D050"/>
                </a:solidFill>
              </a:rPr>
              <a:t>1.3</a:t>
            </a:r>
            <a:r>
              <a:rPr lang="lv-LV" sz="1500" dirty="0" smtClean="0">
                <a:solidFill>
                  <a:srgbClr val="92D050"/>
                </a:solidFill>
              </a:rPr>
              <a:t>, </a:t>
            </a:r>
            <a:r>
              <a:rPr lang="en-GB" sz="1500" dirty="0" smtClean="0">
                <a:solidFill>
                  <a:srgbClr val="92D050"/>
                </a:solidFill>
              </a:rPr>
              <a:t>Best </a:t>
            </a:r>
            <a:r>
              <a:rPr lang="en-GB" sz="1500" dirty="0">
                <a:solidFill>
                  <a:srgbClr val="92D050"/>
                </a:solidFill>
              </a:rPr>
              <a:t>practice study trip for SMES - nature tourism product </a:t>
            </a:r>
            <a:r>
              <a:rPr lang="en-GB" sz="1500" dirty="0" smtClean="0">
                <a:solidFill>
                  <a:srgbClr val="92D050"/>
                </a:solidFill>
              </a:rPr>
              <a:t>providers</a:t>
            </a:r>
            <a:endParaRPr lang="lv-LV" sz="1500" dirty="0" smtClean="0">
              <a:solidFill>
                <a:srgbClr val="92D050"/>
              </a:solidFill>
            </a:endParaRPr>
          </a:p>
          <a:p>
            <a:pPr marL="0" indent="0">
              <a:buNone/>
            </a:pPr>
            <a:r>
              <a:rPr lang="lv-LV" sz="1500" dirty="0"/>
              <a:t>A </a:t>
            </a:r>
            <a:r>
              <a:rPr lang="lv-LV" sz="1500" dirty="0" smtClean="0"/>
              <a:t>1.4, </a:t>
            </a:r>
            <a:r>
              <a:rPr lang="lv-LV" sz="1500" dirty="0" err="1" smtClean="0"/>
              <a:t>Nature</a:t>
            </a:r>
            <a:r>
              <a:rPr lang="lv-LV" sz="1500" dirty="0" smtClean="0"/>
              <a:t> </a:t>
            </a:r>
            <a:r>
              <a:rPr lang="lv-LV" sz="1500" dirty="0" err="1"/>
              <a:t>tourism</a:t>
            </a:r>
            <a:r>
              <a:rPr lang="lv-LV" sz="1500" dirty="0"/>
              <a:t> </a:t>
            </a:r>
            <a:r>
              <a:rPr lang="lv-LV" sz="1500" dirty="0" err="1"/>
              <a:t>product</a:t>
            </a:r>
            <a:r>
              <a:rPr lang="lv-LV" sz="1500" dirty="0"/>
              <a:t> </a:t>
            </a:r>
            <a:r>
              <a:rPr lang="lv-LV" sz="1500" dirty="0" err="1" smtClean="0"/>
              <a:t>development</a:t>
            </a:r>
            <a:endParaRPr lang="lv-LV" sz="1500" dirty="0" smtClean="0"/>
          </a:p>
          <a:p>
            <a:pPr marL="0" indent="0">
              <a:buNone/>
            </a:pPr>
            <a:r>
              <a:rPr lang="en-GB" sz="1500" dirty="0">
                <a:solidFill>
                  <a:srgbClr val="92D050"/>
                </a:solidFill>
              </a:rPr>
              <a:t>A </a:t>
            </a:r>
            <a:r>
              <a:rPr lang="en-GB" sz="1500" dirty="0" smtClean="0">
                <a:solidFill>
                  <a:srgbClr val="92D050"/>
                </a:solidFill>
              </a:rPr>
              <a:t>1.5</a:t>
            </a:r>
            <a:r>
              <a:rPr lang="lv-LV" sz="1500" dirty="0" smtClean="0">
                <a:solidFill>
                  <a:srgbClr val="92D050"/>
                </a:solidFill>
              </a:rPr>
              <a:t>, </a:t>
            </a:r>
            <a:r>
              <a:rPr lang="en-GB" sz="1500" dirty="0" smtClean="0">
                <a:solidFill>
                  <a:srgbClr val="92D050"/>
                </a:solidFill>
              </a:rPr>
              <a:t>Visual </a:t>
            </a:r>
            <a:r>
              <a:rPr lang="en-GB" sz="1500" dirty="0">
                <a:solidFill>
                  <a:srgbClr val="92D050"/>
                </a:solidFill>
              </a:rPr>
              <a:t>identity and web design for presentation of the nature tourism </a:t>
            </a:r>
            <a:r>
              <a:rPr lang="en-GB" sz="1500" dirty="0" smtClean="0">
                <a:solidFill>
                  <a:srgbClr val="92D050"/>
                </a:solidFill>
              </a:rPr>
              <a:t>product</a:t>
            </a:r>
            <a:endParaRPr lang="lv-LV" sz="1500" dirty="0" smtClean="0">
              <a:solidFill>
                <a:srgbClr val="92D050"/>
              </a:solidFill>
            </a:endParaRPr>
          </a:p>
          <a:p>
            <a:pPr marL="0" indent="0">
              <a:buNone/>
            </a:pPr>
            <a:r>
              <a:rPr lang="lv-LV" sz="1500" dirty="0"/>
              <a:t>A </a:t>
            </a:r>
            <a:r>
              <a:rPr lang="lv-LV" sz="1500" dirty="0" smtClean="0"/>
              <a:t>1.6, Estonian-Latvian </a:t>
            </a:r>
            <a:r>
              <a:rPr lang="lv-LV" sz="1500" dirty="0"/>
              <a:t>nature tourism product </a:t>
            </a:r>
            <a:r>
              <a:rPr lang="lv-LV" sz="1500" dirty="0">
                <a:solidFill>
                  <a:srgbClr val="FF0000"/>
                </a:solidFill>
              </a:rPr>
              <a:t>promo </a:t>
            </a:r>
            <a:r>
              <a:rPr lang="lv-LV" sz="1500" dirty="0" smtClean="0">
                <a:solidFill>
                  <a:srgbClr val="FF0000"/>
                </a:solidFill>
              </a:rPr>
              <a:t>materials – not allowed, only printing!</a:t>
            </a:r>
          </a:p>
          <a:p>
            <a:pPr marL="0" indent="0">
              <a:buNone/>
            </a:pPr>
            <a:r>
              <a:rPr lang="lv-LV" sz="1500" dirty="0"/>
              <a:t>A </a:t>
            </a:r>
            <a:r>
              <a:rPr lang="lv-LV" sz="1500" dirty="0" smtClean="0"/>
              <a:t>1.7, </a:t>
            </a:r>
            <a:r>
              <a:rPr lang="lv-LV" sz="1500" dirty="0" err="1" smtClean="0"/>
              <a:t>National</a:t>
            </a:r>
            <a:r>
              <a:rPr lang="lv-LV" sz="1500" dirty="0" smtClean="0"/>
              <a:t> </a:t>
            </a:r>
            <a:r>
              <a:rPr lang="lv-LV" sz="1500" dirty="0" err="1"/>
              <a:t>dissemination</a:t>
            </a:r>
            <a:r>
              <a:rPr lang="lv-LV" sz="1500" dirty="0"/>
              <a:t> </a:t>
            </a:r>
            <a:r>
              <a:rPr lang="lv-LV" sz="1500" dirty="0" err="1" smtClean="0"/>
              <a:t>events</a:t>
            </a:r>
            <a:endParaRPr lang="lv-LV" sz="1500" dirty="0" smtClean="0"/>
          </a:p>
          <a:p>
            <a:pPr marL="0" indent="0">
              <a:buNone/>
            </a:pPr>
            <a:r>
              <a:rPr lang="lv-LV" sz="1500" dirty="0"/>
              <a:t>A </a:t>
            </a:r>
            <a:r>
              <a:rPr lang="lv-LV" sz="1500" dirty="0" smtClean="0"/>
              <a:t>1.8, </a:t>
            </a:r>
            <a:r>
              <a:rPr lang="lv-LV" sz="1500" dirty="0" err="1" smtClean="0"/>
              <a:t>Nature</a:t>
            </a:r>
            <a:r>
              <a:rPr lang="lv-LV" sz="1500" dirty="0" smtClean="0"/>
              <a:t> </a:t>
            </a:r>
            <a:r>
              <a:rPr lang="lv-LV" sz="1500" dirty="0" err="1"/>
              <a:t>tourism</a:t>
            </a:r>
            <a:r>
              <a:rPr lang="lv-LV" sz="1500" dirty="0"/>
              <a:t> </a:t>
            </a:r>
            <a:r>
              <a:rPr lang="lv-LV" sz="1500" dirty="0" err="1"/>
              <a:t>web</a:t>
            </a:r>
            <a:r>
              <a:rPr lang="lv-LV" sz="1500" dirty="0"/>
              <a:t> </a:t>
            </a:r>
            <a:r>
              <a:rPr lang="lv-LV" sz="1500" dirty="0" err="1" smtClean="0"/>
              <a:t>platform</a:t>
            </a:r>
            <a:endParaRPr lang="lv-LV" sz="1500" dirty="0" smtClean="0"/>
          </a:p>
          <a:p>
            <a:pPr marL="0" indent="0">
              <a:buNone/>
            </a:pPr>
            <a:r>
              <a:rPr lang="en-GB" sz="1500" dirty="0"/>
              <a:t>A </a:t>
            </a:r>
            <a:r>
              <a:rPr lang="en-GB" sz="1500" dirty="0" smtClean="0"/>
              <a:t>1.9</a:t>
            </a:r>
            <a:r>
              <a:rPr lang="lv-LV" sz="1500" dirty="0" smtClean="0"/>
              <a:t>, </a:t>
            </a:r>
            <a:r>
              <a:rPr lang="en-GB" sz="1500" dirty="0" smtClean="0"/>
              <a:t>Project </a:t>
            </a:r>
            <a:r>
              <a:rPr lang="en-GB" sz="1500" dirty="0"/>
              <a:t>communication to SME target </a:t>
            </a:r>
            <a:r>
              <a:rPr lang="en-GB" sz="1500" dirty="0" smtClean="0"/>
              <a:t>audience</a:t>
            </a:r>
            <a:endParaRPr lang="lv-LV" sz="1500" dirty="0" smtClean="0"/>
          </a:p>
          <a:p>
            <a:pPr marL="0" indent="0">
              <a:buNone/>
            </a:pPr>
            <a:r>
              <a:rPr lang="lv-LV" sz="1500" dirty="0" smtClean="0"/>
              <a:t>WP2</a:t>
            </a:r>
          </a:p>
          <a:p>
            <a:pPr marL="0" indent="0">
              <a:buNone/>
            </a:pPr>
            <a:r>
              <a:rPr lang="en-GB" sz="1500" dirty="0"/>
              <a:t>A </a:t>
            </a:r>
            <a:r>
              <a:rPr lang="en-GB" sz="1500" dirty="0" smtClean="0"/>
              <a:t>2.1</a:t>
            </a:r>
            <a:r>
              <a:rPr lang="lv-LV" sz="1500" dirty="0" smtClean="0"/>
              <a:t>, </a:t>
            </a:r>
            <a:r>
              <a:rPr lang="en-GB" sz="1500" dirty="0" smtClean="0"/>
              <a:t>Estonian-Latvian </a:t>
            </a:r>
            <a:r>
              <a:rPr lang="en-GB" sz="1500" dirty="0"/>
              <a:t>nature tourism product presentation at specialised travel trade </a:t>
            </a:r>
            <a:r>
              <a:rPr lang="en-GB" sz="1500" dirty="0" smtClean="0"/>
              <a:t>events</a:t>
            </a:r>
            <a:endParaRPr lang="lv-LV" sz="1500" dirty="0" smtClean="0"/>
          </a:p>
          <a:p>
            <a:pPr marL="0" indent="0">
              <a:buNone/>
            </a:pPr>
            <a:r>
              <a:rPr lang="en-GB" sz="1500" dirty="0"/>
              <a:t>A </a:t>
            </a:r>
            <a:r>
              <a:rPr lang="en-GB" sz="1500" dirty="0" smtClean="0"/>
              <a:t>2.2</a:t>
            </a:r>
            <a:r>
              <a:rPr lang="lv-LV" sz="1500" dirty="0" smtClean="0"/>
              <a:t>, </a:t>
            </a:r>
            <a:r>
              <a:rPr lang="en-GB" sz="1500" dirty="0" smtClean="0"/>
              <a:t>FAM </a:t>
            </a:r>
            <a:r>
              <a:rPr lang="en-GB" sz="1500" dirty="0"/>
              <a:t>trips for UK tour operators, travel companies and </a:t>
            </a:r>
            <a:r>
              <a:rPr lang="en-GB" sz="1500" dirty="0" smtClean="0"/>
              <a:t>media</a:t>
            </a:r>
            <a:endParaRPr lang="lv-LV" sz="1500" dirty="0" smtClean="0"/>
          </a:p>
          <a:p>
            <a:pPr marL="0" indent="0">
              <a:buNone/>
            </a:pPr>
            <a:r>
              <a:rPr lang="lv-LV" sz="1500" dirty="0"/>
              <a:t>A </a:t>
            </a:r>
            <a:r>
              <a:rPr lang="lv-LV" sz="1500" dirty="0" smtClean="0"/>
              <a:t>2.3, </a:t>
            </a:r>
            <a:r>
              <a:rPr lang="lv-LV" sz="1500" dirty="0" err="1" smtClean="0"/>
              <a:t>Estonian-Latvian</a:t>
            </a:r>
            <a:r>
              <a:rPr lang="lv-LV" sz="1500" dirty="0" smtClean="0"/>
              <a:t> </a:t>
            </a:r>
            <a:r>
              <a:rPr lang="lv-LV" sz="1500" dirty="0" err="1"/>
              <a:t>nature</a:t>
            </a:r>
            <a:r>
              <a:rPr lang="lv-LV" sz="1500" dirty="0"/>
              <a:t> </a:t>
            </a:r>
            <a:r>
              <a:rPr lang="lv-LV" sz="1500" dirty="0" err="1"/>
              <a:t>tourism</a:t>
            </a:r>
            <a:r>
              <a:rPr lang="lv-LV" sz="1500" dirty="0"/>
              <a:t> </a:t>
            </a:r>
            <a:r>
              <a:rPr lang="lv-LV" sz="1500" dirty="0" err="1"/>
              <a:t>product</a:t>
            </a:r>
            <a:r>
              <a:rPr lang="lv-LV" sz="1500" dirty="0"/>
              <a:t> </a:t>
            </a:r>
            <a:r>
              <a:rPr lang="lv-LV" sz="1500" dirty="0" err="1"/>
              <a:t>presentation</a:t>
            </a:r>
            <a:r>
              <a:rPr lang="lv-LV" sz="1500" dirty="0"/>
              <a:t> </a:t>
            </a:r>
            <a:r>
              <a:rPr lang="lv-LV" sz="1500" dirty="0" err="1"/>
              <a:t>at</a:t>
            </a:r>
            <a:r>
              <a:rPr lang="lv-LV" sz="1500" dirty="0"/>
              <a:t> </a:t>
            </a:r>
            <a:r>
              <a:rPr lang="lv-LV" sz="1500" dirty="0" err="1"/>
              <a:t>travel</a:t>
            </a:r>
            <a:r>
              <a:rPr lang="lv-LV" sz="1500" dirty="0"/>
              <a:t> </a:t>
            </a:r>
            <a:r>
              <a:rPr lang="lv-LV" sz="1500" dirty="0" err="1" smtClean="0"/>
              <a:t>markets</a:t>
            </a:r>
            <a:endParaRPr lang="lv-LV" sz="1500" dirty="0" smtClean="0"/>
          </a:p>
          <a:p>
            <a:pPr marL="0" indent="0">
              <a:buNone/>
            </a:pPr>
            <a:r>
              <a:rPr lang="en-GB" sz="1500" dirty="0"/>
              <a:t>A </a:t>
            </a:r>
            <a:r>
              <a:rPr lang="en-GB" sz="1500" dirty="0" smtClean="0"/>
              <a:t>2.4</a:t>
            </a:r>
            <a:r>
              <a:rPr lang="lv-LV" sz="1500" dirty="0" smtClean="0"/>
              <a:t>, </a:t>
            </a:r>
            <a:r>
              <a:rPr lang="en-GB" sz="1500" dirty="0" smtClean="0"/>
              <a:t>Estonian-Latvian </a:t>
            </a:r>
            <a:r>
              <a:rPr lang="en-GB" sz="1500" dirty="0"/>
              <a:t>nature tourism product presentation to nature organisations in the </a:t>
            </a:r>
            <a:r>
              <a:rPr lang="en-GB" sz="1500" dirty="0" smtClean="0"/>
              <a:t>UK</a:t>
            </a:r>
            <a:endParaRPr lang="lv-LV" sz="1500" dirty="0" smtClean="0"/>
          </a:p>
          <a:p>
            <a:pPr marL="0" indent="0">
              <a:buNone/>
            </a:pPr>
            <a:r>
              <a:rPr lang="en-GB" sz="1500" dirty="0"/>
              <a:t>A </a:t>
            </a:r>
            <a:r>
              <a:rPr lang="en-GB" sz="1500" dirty="0" smtClean="0"/>
              <a:t>2.5</a:t>
            </a:r>
            <a:r>
              <a:rPr lang="lv-LV" sz="1500" dirty="0" smtClean="0"/>
              <a:t>, </a:t>
            </a:r>
            <a:r>
              <a:rPr lang="en-GB" sz="1500" dirty="0" smtClean="0"/>
              <a:t>Sales </a:t>
            </a:r>
            <a:r>
              <a:rPr lang="en-GB" sz="1500" dirty="0"/>
              <a:t>calls to specialised companies in </a:t>
            </a:r>
            <a:r>
              <a:rPr lang="en-GB" sz="1500" dirty="0" smtClean="0"/>
              <a:t>UK</a:t>
            </a:r>
            <a:endParaRPr lang="lv-LV" sz="1500" dirty="0" smtClean="0"/>
          </a:p>
          <a:p>
            <a:pPr marL="0" indent="0">
              <a:buNone/>
            </a:pPr>
            <a:r>
              <a:rPr lang="lv-LV" sz="1500" dirty="0"/>
              <a:t>A </a:t>
            </a:r>
            <a:r>
              <a:rPr lang="lv-LV" sz="1500" dirty="0" smtClean="0"/>
              <a:t>2.6, </a:t>
            </a:r>
            <a:r>
              <a:rPr lang="lv-LV" sz="1500" dirty="0" err="1" smtClean="0"/>
              <a:t>Digital</a:t>
            </a:r>
            <a:r>
              <a:rPr lang="lv-LV" sz="1500" dirty="0" smtClean="0"/>
              <a:t> </a:t>
            </a:r>
            <a:r>
              <a:rPr lang="lv-LV" sz="1500" dirty="0" err="1" smtClean="0"/>
              <a:t>marketing</a:t>
            </a:r>
            <a:endParaRPr lang="lv-LV" sz="1500" dirty="0" smtClean="0"/>
          </a:p>
          <a:p>
            <a:pPr marL="0" indent="0">
              <a:buNone/>
            </a:pPr>
            <a:r>
              <a:rPr lang="en-GB" sz="1500" dirty="0"/>
              <a:t>A </a:t>
            </a:r>
            <a:r>
              <a:rPr lang="en-GB" sz="1500" dirty="0" smtClean="0"/>
              <a:t>2.7</a:t>
            </a:r>
            <a:r>
              <a:rPr lang="lv-LV" sz="1500" dirty="0" smtClean="0"/>
              <a:t>, </a:t>
            </a:r>
            <a:r>
              <a:rPr lang="en-GB" sz="1500" dirty="0" smtClean="0"/>
              <a:t>E-newsletters </a:t>
            </a:r>
            <a:r>
              <a:rPr lang="en-GB" sz="1500" dirty="0"/>
              <a:t>and press </a:t>
            </a:r>
            <a:r>
              <a:rPr lang="en-GB" sz="1500" dirty="0" smtClean="0"/>
              <a:t>releases</a:t>
            </a:r>
            <a:endParaRPr lang="lv-LV" sz="1500" dirty="0" smtClean="0"/>
          </a:p>
          <a:p>
            <a:pPr marL="0" indent="0">
              <a:buNone/>
            </a:pPr>
            <a:r>
              <a:rPr lang="en-GB" sz="1500" dirty="0"/>
              <a:t>A </a:t>
            </a:r>
            <a:r>
              <a:rPr lang="en-GB" sz="1500" dirty="0" smtClean="0"/>
              <a:t>2.8</a:t>
            </a:r>
            <a:r>
              <a:rPr lang="lv-LV" sz="1500" dirty="0" smtClean="0"/>
              <a:t>, </a:t>
            </a:r>
            <a:r>
              <a:rPr lang="en-GB" sz="1500" dirty="0" smtClean="0"/>
              <a:t>Review </a:t>
            </a:r>
            <a:r>
              <a:rPr lang="en-GB" sz="1500" dirty="0"/>
              <a:t>of other sales and marketing </a:t>
            </a:r>
            <a:r>
              <a:rPr lang="en-GB" sz="1500" dirty="0" smtClean="0"/>
              <a:t>platforms</a:t>
            </a:r>
            <a:endParaRPr lang="lv-LV" sz="1500" dirty="0" smtClean="0"/>
          </a:p>
          <a:p>
            <a:pPr marL="0" indent="0">
              <a:buNone/>
            </a:pPr>
            <a:r>
              <a:rPr lang="en-GB" sz="1500" dirty="0"/>
              <a:t>A </a:t>
            </a:r>
            <a:r>
              <a:rPr lang="en-GB" sz="1500" dirty="0" smtClean="0"/>
              <a:t>2.9</a:t>
            </a:r>
            <a:r>
              <a:rPr lang="lv-LV" sz="1500" dirty="0" smtClean="0"/>
              <a:t>, </a:t>
            </a:r>
            <a:r>
              <a:rPr lang="en-GB" sz="1500" dirty="0" smtClean="0"/>
              <a:t>Project </a:t>
            </a:r>
            <a:r>
              <a:rPr lang="en-GB" sz="1500" dirty="0"/>
              <a:t>communication to general </a:t>
            </a:r>
            <a:r>
              <a:rPr lang="en-GB" sz="1500" dirty="0" smtClean="0"/>
              <a:t>public</a:t>
            </a:r>
            <a:r>
              <a:rPr lang="lv-LV" sz="1500" dirty="0"/>
              <a:t/>
            </a:r>
            <a:br>
              <a:rPr lang="lv-LV" sz="1500" dirty="0"/>
            </a:br>
            <a:endParaRPr lang="lv-LV" sz="1500" dirty="0"/>
          </a:p>
          <a:p>
            <a:pPr marL="0" indent="0">
              <a:buNone/>
            </a:pPr>
            <a:r>
              <a:rPr lang="lv-LV" sz="1500" dirty="0" err="1" smtClean="0">
                <a:solidFill>
                  <a:srgbClr val="92D050"/>
                </a:solidFill>
              </a:rPr>
              <a:t>Activities</a:t>
            </a:r>
            <a:r>
              <a:rPr lang="lv-LV" sz="1500" dirty="0" smtClean="0">
                <a:solidFill>
                  <a:srgbClr val="92D050"/>
                </a:solidFill>
              </a:rPr>
              <a:t> </a:t>
            </a:r>
            <a:r>
              <a:rPr lang="lv-LV" sz="1500" dirty="0" err="1" smtClean="0">
                <a:solidFill>
                  <a:srgbClr val="92D050"/>
                </a:solidFill>
              </a:rPr>
              <a:t>completed</a:t>
            </a:r>
            <a:endParaRPr lang="lv-LV" sz="1500" dirty="0" smtClean="0">
              <a:solidFill>
                <a:srgbClr val="92D050"/>
              </a:solidFill>
            </a:endParaRPr>
          </a:p>
        </p:txBody>
      </p:sp>
    </p:spTree>
    <p:extLst>
      <p:ext uri="{BB962C8B-B14F-4D97-AF65-F5344CB8AC3E}">
        <p14:creationId xmlns:p14="http://schemas.microsoft.com/office/powerpoint/2010/main" val="41099436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143000"/>
          </a:xfrm>
        </p:spPr>
        <p:txBody>
          <a:bodyPr/>
          <a:lstStyle/>
          <a:p>
            <a:r>
              <a:rPr lang="en-GB" sz="2200" dirty="0">
                <a:solidFill>
                  <a:srgbClr val="1F497D"/>
                </a:solidFill>
              </a:rPr>
              <a:t>Activity </a:t>
            </a:r>
            <a:r>
              <a:rPr lang="en-GB" sz="2200" dirty="0" smtClean="0">
                <a:solidFill>
                  <a:srgbClr val="1F497D"/>
                </a:solidFill>
              </a:rPr>
              <a:t>1.</a:t>
            </a:r>
            <a:r>
              <a:rPr lang="lv-LV" sz="2200" dirty="0" smtClean="0">
                <a:solidFill>
                  <a:srgbClr val="1F497D"/>
                </a:solidFill>
              </a:rPr>
              <a:t>2</a:t>
            </a:r>
            <a:r>
              <a:rPr lang="en-GB" sz="2200" dirty="0">
                <a:solidFill>
                  <a:srgbClr val="1F497D"/>
                </a:solidFill>
              </a:rPr>
              <a:t/>
            </a:r>
            <a:br>
              <a:rPr lang="en-GB" sz="2200" dirty="0">
                <a:solidFill>
                  <a:srgbClr val="1F497D"/>
                </a:solidFill>
              </a:rPr>
            </a:br>
            <a:r>
              <a:rPr lang="en-GB" sz="2200" dirty="0">
                <a:solidFill>
                  <a:srgbClr val="1F497D"/>
                </a:solidFill>
              </a:rPr>
              <a:t> </a:t>
            </a:r>
            <a:r>
              <a:rPr lang="en-GB" sz="2200" b="1" dirty="0">
                <a:solidFill>
                  <a:srgbClr val="1F497D"/>
                </a:solidFill>
              </a:rPr>
              <a:t>Training support to SMES for product development and improvement</a:t>
            </a:r>
            <a:endParaRPr lang="en-GB" dirty="0"/>
          </a:p>
        </p:txBody>
      </p:sp>
      <p:sp>
        <p:nvSpPr>
          <p:cNvPr id="3" name="Content Placeholder 2"/>
          <p:cNvSpPr>
            <a:spLocks noGrp="1"/>
          </p:cNvSpPr>
          <p:nvPr>
            <p:ph idx="1"/>
          </p:nvPr>
        </p:nvSpPr>
        <p:spPr>
          <a:xfrm>
            <a:off x="395536" y="1340768"/>
            <a:ext cx="8496944" cy="2448272"/>
          </a:xfrm>
        </p:spPr>
        <p:txBody>
          <a:bodyPr>
            <a:normAutofit fontScale="77500" lnSpcReduction="20000"/>
          </a:bodyPr>
          <a:lstStyle/>
          <a:p>
            <a:pPr marL="0" indent="0">
              <a:buNone/>
            </a:pPr>
            <a:r>
              <a:rPr lang="en-US" sz="2100" b="1" dirty="0"/>
              <a:t>On October 31, </a:t>
            </a:r>
            <a:r>
              <a:rPr lang="en-US" sz="2100" dirty="0"/>
              <a:t>the Baltic Nature Tourism Project organized an </a:t>
            </a:r>
            <a:r>
              <a:rPr lang="en-US" sz="2100" b="1" dirty="0"/>
              <a:t>online seminar </a:t>
            </a:r>
            <a:r>
              <a:rPr lang="en-US" sz="2100" dirty="0"/>
              <a:t>to discuss the latest achievements in Baltic nature </a:t>
            </a:r>
            <a:r>
              <a:rPr lang="en-US" sz="2100" dirty="0" smtClean="0"/>
              <a:t>tourism</a:t>
            </a:r>
            <a:r>
              <a:rPr lang="lv-LV" sz="2100" dirty="0" smtClean="0"/>
              <a:t>.</a:t>
            </a:r>
          </a:p>
          <a:p>
            <a:pPr marL="0" indent="0">
              <a:buNone/>
            </a:pPr>
            <a:endParaRPr lang="lv-LV" sz="1600" dirty="0"/>
          </a:p>
          <a:p>
            <a:pPr marL="0" indent="0">
              <a:buNone/>
            </a:pPr>
            <a:r>
              <a:rPr lang="en-US" sz="1600" dirty="0"/>
              <a:t>The online seminar began with an address by representatives of the Baltic Nature Tourism Project, providing an overview of project activities, including the latest statistics and updates on the project’s impact and growth. Following this, Andy Fairburn and Paul Wagner from the Nordic Tourism Collective shared valuable insights into the UK market. They highlighted new tourism trends and the needs of UK travelers, emphasizing opportunities for the Baltic region, especially Latvia and Estonia, to attract greater interest from this market. The seminar concluded with a session led by Santa </a:t>
            </a:r>
            <a:r>
              <a:rPr lang="en-US" sz="1600" dirty="0" err="1"/>
              <a:t>Feodorova</a:t>
            </a:r>
            <a:r>
              <a:rPr lang="en-US" sz="1600" dirty="0"/>
              <a:t> from Baltic Travel Group and Valdis </a:t>
            </a:r>
            <a:r>
              <a:rPr lang="en-US" sz="1600" dirty="0" err="1"/>
              <a:t>Čeics</a:t>
            </a:r>
            <a:r>
              <a:rPr lang="en-US" sz="1600" dirty="0"/>
              <a:t> from Baltic Nature Travel, focused on creating engaging tourism offerings. Their discussion explored strategies for developing attractive and in-demand travel packages that best promote the export of nature tourism products</a:t>
            </a:r>
            <a:r>
              <a:rPr lang="en-US" sz="1600" dirty="0" smtClean="0"/>
              <a:t>.</a:t>
            </a:r>
            <a:endParaRPr lang="lv-LV" sz="1600" dirty="0" smtClean="0"/>
          </a:p>
          <a:p>
            <a:pPr marL="0" indent="0">
              <a:buNone/>
            </a:pPr>
            <a:endParaRPr lang="lv-LV" sz="1600" dirty="0" smtClean="0"/>
          </a:p>
          <a:p>
            <a:pPr marL="0" indent="0">
              <a:buNone/>
            </a:pPr>
            <a:r>
              <a:rPr lang="lv-LV" sz="1600" dirty="0" smtClean="0"/>
              <a:t>LC webpage news article </a:t>
            </a:r>
            <a:r>
              <a:rPr lang="lv-LV" sz="1600" dirty="0"/>
              <a:t>– </a:t>
            </a:r>
            <a:r>
              <a:rPr lang="lv-LV" sz="1600" dirty="0">
                <a:hlinkClick r:id="rId2"/>
              </a:rPr>
              <a:t>https://</a:t>
            </a:r>
            <a:r>
              <a:rPr lang="lv-LV" sz="1600" dirty="0" smtClean="0">
                <a:hlinkClick r:id="rId2"/>
              </a:rPr>
              <a:t>www.celotajs.lv/en/news/item/view/1353</a:t>
            </a:r>
            <a:endParaRPr lang="lv-LV" sz="1600" dirty="0" smtClean="0"/>
          </a:p>
          <a:p>
            <a:pPr marL="0" indent="0">
              <a:buNone/>
            </a:pPr>
            <a:r>
              <a:rPr lang="lv-LV" sz="1600" dirty="0" smtClean="0"/>
              <a:t>Seminar </a:t>
            </a:r>
            <a:r>
              <a:rPr lang="lv-LV" sz="1600" dirty="0"/>
              <a:t>recording on youtube - </a:t>
            </a:r>
            <a:r>
              <a:rPr lang="lv-LV" sz="1600" dirty="0">
                <a:hlinkClick r:id="rId3"/>
              </a:rPr>
              <a:t>https://</a:t>
            </a:r>
            <a:r>
              <a:rPr lang="lv-LV" sz="1600" dirty="0" smtClean="0">
                <a:hlinkClick r:id="rId3"/>
              </a:rPr>
              <a:t>youtu.be/m-XSbQjiVD0?si=RkYYbYZ4O44lUJP1</a:t>
            </a:r>
            <a:endParaRPr lang="lv-LV" sz="1600" dirty="0" smtClean="0"/>
          </a:p>
          <a:p>
            <a:pPr marL="0" indent="0">
              <a:buNone/>
            </a:pPr>
            <a:endParaRPr lang="lv-LV" sz="1600" dirty="0" smtClean="0"/>
          </a:p>
          <a:p>
            <a:pPr marL="0" indent="0">
              <a:buNone/>
            </a:pPr>
            <a:endParaRPr lang="en-GB" sz="1600"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7744" y="3861048"/>
            <a:ext cx="4411340" cy="2523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48167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143000"/>
          </a:xfrm>
        </p:spPr>
        <p:txBody>
          <a:bodyPr/>
          <a:lstStyle/>
          <a:p>
            <a:r>
              <a:rPr lang="en-GB" sz="2200" dirty="0">
                <a:solidFill>
                  <a:srgbClr val="1F497D"/>
                </a:solidFill>
              </a:rPr>
              <a:t>Activity </a:t>
            </a:r>
            <a:r>
              <a:rPr lang="en-GB" sz="2200" dirty="0" smtClean="0">
                <a:solidFill>
                  <a:srgbClr val="1F497D"/>
                </a:solidFill>
              </a:rPr>
              <a:t>1.</a:t>
            </a:r>
            <a:r>
              <a:rPr lang="lv-LV" sz="2200" dirty="0" smtClean="0">
                <a:solidFill>
                  <a:srgbClr val="1F497D"/>
                </a:solidFill>
              </a:rPr>
              <a:t>2</a:t>
            </a:r>
            <a:r>
              <a:rPr lang="en-GB" sz="2200" dirty="0">
                <a:solidFill>
                  <a:srgbClr val="1F497D"/>
                </a:solidFill>
              </a:rPr>
              <a:t/>
            </a:r>
            <a:br>
              <a:rPr lang="en-GB" sz="2200" dirty="0">
                <a:solidFill>
                  <a:srgbClr val="1F497D"/>
                </a:solidFill>
              </a:rPr>
            </a:br>
            <a:r>
              <a:rPr lang="en-GB" sz="2200" dirty="0">
                <a:solidFill>
                  <a:srgbClr val="1F497D"/>
                </a:solidFill>
              </a:rPr>
              <a:t> </a:t>
            </a:r>
            <a:r>
              <a:rPr lang="lv-LV" sz="2200" dirty="0" smtClean="0">
                <a:solidFill>
                  <a:srgbClr val="1F497D"/>
                </a:solidFill>
              </a:rPr>
              <a:t>Face-to-face events</a:t>
            </a:r>
            <a:endParaRPr lang="en-GB" dirty="0"/>
          </a:p>
        </p:txBody>
      </p:sp>
      <p:sp>
        <p:nvSpPr>
          <p:cNvPr id="3" name="Content Placeholder 2"/>
          <p:cNvSpPr>
            <a:spLocks noGrp="1"/>
          </p:cNvSpPr>
          <p:nvPr>
            <p:ph idx="1"/>
          </p:nvPr>
        </p:nvSpPr>
        <p:spPr>
          <a:xfrm>
            <a:off x="395536" y="1844824"/>
            <a:ext cx="8496944" cy="1368152"/>
          </a:xfrm>
        </p:spPr>
        <p:txBody>
          <a:bodyPr>
            <a:normAutofit/>
          </a:bodyPr>
          <a:lstStyle/>
          <a:p>
            <a:pPr marL="0" indent="0">
              <a:buNone/>
            </a:pPr>
            <a:r>
              <a:rPr lang="lv-LV" sz="1600" dirty="0" smtClean="0"/>
              <a:t>Have the 10 training events been organized?</a:t>
            </a:r>
            <a:endParaRPr lang="lv-LV" sz="1600" dirty="0"/>
          </a:p>
          <a:p>
            <a:pPr marL="0" indent="0">
              <a:buNone/>
            </a:pPr>
            <a:endParaRPr lang="lv-LV" sz="1600" dirty="0" smtClean="0"/>
          </a:p>
          <a:p>
            <a:pPr marL="0" indent="0">
              <a:buNone/>
            </a:pPr>
            <a:r>
              <a:rPr lang="en-US" sz="1600" dirty="0"/>
              <a:t>If they are all organized and there are face-to-face event </a:t>
            </a:r>
            <a:r>
              <a:rPr lang="en-US" sz="1600" dirty="0" smtClean="0"/>
              <a:t>unit</a:t>
            </a:r>
            <a:r>
              <a:rPr lang="lv-LV" sz="1600" dirty="0" smtClean="0"/>
              <a:t> costs</a:t>
            </a:r>
            <a:r>
              <a:rPr lang="en-US" sz="1600" dirty="0" smtClean="0"/>
              <a:t> </a:t>
            </a:r>
            <a:r>
              <a:rPr lang="en-US" sz="1600" dirty="0"/>
              <a:t>left, then it is possible to transfer them and organize other </a:t>
            </a:r>
            <a:r>
              <a:rPr lang="lv-LV" sz="1600" dirty="0" smtClean="0"/>
              <a:t>face-to-face </a:t>
            </a:r>
            <a:r>
              <a:rPr lang="en-US" sz="1600" dirty="0" smtClean="0"/>
              <a:t>events</a:t>
            </a:r>
            <a:r>
              <a:rPr lang="en-US" sz="1600" dirty="0"/>
              <a:t>.</a:t>
            </a:r>
            <a:endParaRPr lang="en-GB" sz="16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3068959"/>
            <a:ext cx="6480720" cy="3468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340768"/>
            <a:ext cx="8352928" cy="324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3836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864096"/>
          </a:xfrm>
        </p:spPr>
        <p:txBody>
          <a:bodyPr/>
          <a:lstStyle/>
          <a:p>
            <a:r>
              <a:rPr lang="en-GB" sz="2200" dirty="0">
                <a:solidFill>
                  <a:srgbClr val="1F497D"/>
                </a:solidFill>
              </a:rPr>
              <a:t>Activity </a:t>
            </a:r>
            <a:r>
              <a:rPr lang="en-GB" sz="2200" dirty="0" smtClean="0">
                <a:solidFill>
                  <a:srgbClr val="1F497D"/>
                </a:solidFill>
              </a:rPr>
              <a:t>1.</a:t>
            </a:r>
            <a:r>
              <a:rPr lang="lv-LV" sz="2200" dirty="0" smtClean="0">
                <a:solidFill>
                  <a:srgbClr val="1F497D"/>
                </a:solidFill>
              </a:rPr>
              <a:t>4</a:t>
            </a:r>
            <a:r>
              <a:rPr lang="en-GB" sz="2200" dirty="0">
                <a:solidFill>
                  <a:srgbClr val="1F497D"/>
                </a:solidFill>
              </a:rPr>
              <a:t/>
            </a:r>
            <a:br>
              <a:rPr lang="en-GB" sz="2200" dirty="0">
                <a:solidFill>
                  <a:srgbClr val="1F497D"/>
                </a:solidFill>
              </a:rPr>
            </a:br>
            <a:r>
              <a:rPr lang="en-GB" sz="2200" dirty="0">
                <a:solidFill>
                  <a:srgbClr val="1F497D"/>
                </a:solidFill>
              </a:rPr>
              <a:t> </a:t>
            </a:r>
            <a:r>
              <a:rPr lang="en-GB" sz="2200" b="1" dirty="0">
                <a:solidFill>
                  <a:srgbClr val="1F497D"/>
                </a:solidFill>
              </a:rPr>
              <a:t>Nature tourism product development </a:t>
            </a:r>
            <a:endParaRPr lang="en-GB" dirty="0"/>
          </a:p>
        </p:txBody>
      </p:sp>
      <p:sp>
        <p:nvSpPr>
          <p:cNvPr id="3" name="Content Placeholder 2"/>
          <p:cNvSpPr>
            <a:spLocks noGrp="1"/>
          </p:cNvSpPr>
          <p:nvPr>
            <p:ph idx="1"/>
          </p:nvPr>
        </p:nvSpPr>
        <p:spPr>
          <a:xfrm>
            <a:off x="251520" y="1124744"/>
            <a:ext cx="8784976" cy="3037649"/>
          </a:xfrm>
        </p:spPr>
        <p:txBody>
          <a:bodyPr>
            <a:normAutofit/>
          </a:bodyPr>
          <a:lstStyle/>
          <a:p>
            <a:pPr marL="0" indent="0">
              <a:buNone/>
            </a:pPr>
            <a:r>
              <a:rPr lang="lv-LV" sz="1600" dirty="0"/>
              <a:t>T</a:t>
            </a:r>
            <a:r>
              <a:rPr lang="en-GB" sz="1600" dirty="0" smtClean="0"/>
              <a:t>here </a:t>
            </a:r>
            <a:r>
              <a:rPr lang="en-GB" sz="1600" dirty="0"/>
              <a:t>are </a:t>
            </a:r>
            <a:r>
              <a:rPr lang="lv-LV" sz="1600" b="1" dirty="0" smtClean="0"/>
              <a:t>205</a:t>
            </a:r>
            <a:r>
              <a:rPr lang="en-GB" sz="1600" b="1" dirty="0" smtClean="0"/>
              <a:t> </a:t>
            </a:r>
            <a:r>
              <a:rPr lang="en-GB" sz="1600" b="1" dirty="0"/>
              <a:t>products</a:t>
            </a:r>
            <a:r>
              <a:rPr lang="en-GB" sz="1600" dirty="0"/>
              <a:t> in total published online </a:t>
            </a:r>
            <a:r>
              <a:rPr lang="en-GB" sz="1600" dirty="0" smtClean="0"/>
              <a:t>provided </a:t>
            </a:r>
            <a:r>
              <a:rPr lang="en-GB" sz="1600" dirty="0"/>
              <a:t>by </a:t>
            </a:r>
            <a:r>
              <a:rPr lang="en-GB" sz="1600" dirty="0" smtClean="0"/>
              <a:t>4</a:t>
            </a:r>
            <a:r>
              <a:rPr lang="lv-LV" sz="1600" dirty="0" smtClean="0"/>
              <a:t>4</a:t>
            </a:r>
            <a:r>
              <a:rPr lang="en-GB" sz="1600" dirty="0" smtClean="0"/>
              <a:t> </a:t>
            </a:r>
            <a:r>
              <a:rPr lang="en-GB" sz="1600" dirty="0"/>
              <a:t>EST SMEs and </a:t>
            </a:r>
            <a:r>
              <a:rPr lang="lv-LV" sz="1600" dirty="0" smtClean="0"/>
              <a:t>54</a:t>
            </a:r>
            <a:r>
              <a:rPr lang="en-GB" sz="1600" dirty="0" smtClean="0"/>
              <a:t> </a:t>
            </a:r>
            <a:r>
              <a:rPr lang="en-GB" sz="1600" dirty="0"/>
              <a:t>LV SMEs (</a:t>
            </a:r>
            <a:r>
              <a:rPr lang="en-GB" sz="1600" b="1" dirty="0"/>
              <a:t>total </a:t>
            </a:r>
            <a:r>
              <a:rPr lang="lv-LV" sz="1600" b="1" dirty="0"/>
              <a:t>9</a:t>
            </a:r>
            <a:r>
              <a:rPr lang="lv-LV" sz="1600" b="1" dirty="0" smtClean="0"/>
              <a:t>8 </a:t>
            </a:r>
            <a:r>
              <a:rPr lang="en-GB" sz="1600" b="1" dirty="0" smtClean="0"/>
              <a:t>SMEs</a:t>
            </a:r>
            <a:r>
              <a:rPr lang="en-GB" sz="1600" dirty="0" smtClean="0"/>
              <a:t>).</a:t>
            </a:r>
            <a:r>
              <a:rPr lang="lv-LV" sz="1600" dirty="0" smtClean="0"/>
              <a:t> Last updated for mid-term meeting.</a:t>
            </a:r>
          </a:p>
          <a:p>
            <a:pPr marL="0" indent="0">
              <a:buNone/>
            </a:pPr>
            <a:endParaRPr lang="lv-LV" sz="1600" dirty="0"/>
          </a:p>
          <a:p>
            <a:pPr marL="0" indent="0">
              <a:buNone/>
            </a:pPr>
            <a:r>
              <a:rPr lang="en-US" sz="1600" dirty="0"/>
              <a:t>Filming of the short promotional video reels has been finalized. In total 10 reels have been developed. </a:t>
            </a:r>
            <a:r>
              <a:rPr lang="en-US" sz="1600" dirty="0" err="1"/>
              <a:t>Bogshoe</a:t>
            </a:r>
            <a:r>
              <a:rPr lang="en-US" sz="1600" dirty="0"/>
              <a:t> hiking, seal watching/kayaking and accommodations, food and foraging were the 3 final developed reels</a:t>
            </a:r>
            <a:r>
              <a:rPr lang="en-US" sz="1600" dirty="0" smtClean="0"/>
              <a:t>.</a:t>
            </a:r>
            <a:r>
              <a:rPr lang="lv-LV" sz="1600" dirty="0" smtClean="0"/>
              <a:t> </a:t>
            </a:r>
            <a:r>
              <a:rPr lang="en-GB" sz="1600" dirty="0" smtClean="0"/>
              <a:t>They </a:t>
            </a:r>
            <a:r>
              <a:rPr lang="en-GB" sz="1600" dirty="0"/>
              <a:t>can </a:t>
            </a:r>
            <a:r>
              <a:rPr lang="en-GB" sz="1600" dirty="0" smtClean="0"/>
              <a:t>be</a:t>
            </a:r>
            <a:r>
              <a:rPr lang="lv-LV" sz="1600" dirty="0" smtClean="0"/>
              <a:t> </a:t>
            </a:r>
            <a:r>
              <a:rPr lang="lv-LV" sz="1600" dirty="0" err="1" smtClean="0"/>
              <a:t>viewed</a:t>
            </a:r>
            <a:r>
              <a:rPr lang="lv-LV" sz="1600" dirty="0" smtClean="0"/>
              <a:t> </a:t>
            </a:r>
            <a:r>
              <a:rPr lang="lv-LV" sz="1600" dirty="0" err="1" smtClean="0"/>
              <a:t>in</a:t>
            </a:r>
            <a:r>
              <a:rPr lang="lv-LV" sz="1600" dirty="0" smtClean="0"/>
              <a:t> </a:t>
            </a:r>
            <a:r>
              <a:rPr lang="lv-LV" sz="1600" dirty="0" err="1" smtClean="0"/>
              <a:t>the</a:t>
            </a:r>
            <a:r>
              <a:rPr lang="lv-LV" sz="1600" dirty="0"/>
              <a:t> </a:t>
            </a:r>
            <a:r>
              <a:rPr lang="lv-LV" sz="1600" dirty="0">
                <a:hlinkClick r:id="rId2"/>
              </a:rPr>
              <a:t>https://</a:t>
            </a:r>
            <a:r>
              <a:rPr lang="lv-LV" sz="1600" dirty="0" smtClean="0">
                <a:hlinkClick r:id="rId2"/>
              </a:rPr>
              <a:t>balticnaturetourism.com</a:t>
            </a:r>
            <a:r>
              <a:rPr lang="lv-LV" sz="1600" dirty="0" smtClean="0"/>
              <a:t> </a:t>
            </a:r>
            <a:r>
              <a:rPr lang="lv-LV" sz="1600" dirty="0" err="1" smtClean="0"/>
              <a:t>website</a:t>
            </a:r>
            <a:r>
              <a:rPr lang="lv-LV" sz="1600" dirty="0"/>
              <a:t> </a:t>
            </a:r>
            <a:r>
              <a:rPr lang="lv-LV" sz="1600" dirty="0" err="1" smtClean="0"/>
              <a:t>and</a:t>
            </a:r>
            <a:r>
              <a:rPr lang="lv-LV" sz="1600" dirty="0" smtClean="0"/>
              <a:t> </a:t>
            </a:r>
            <a:r>
              <a:rPr lang="lv-LV" sz="1600" dirty="0" err="1" smtClean="0"/>
              <a:t>the</a:t>
            </a:r>
            <a:r>
              <a:rPr lang="lv-LV" sz="1600" dirty="0" smtClean="0"/>
              <a:t> </a:t>
            </a:r>
            <a:r>
              <a:rPr lang="lv-LV" sz="1600" dirty="0" err="1" smtClean="0"/>
              <a:t>projects</a:t>
            </a:r>
            <a:r>
              <a:rPr lang="lv-LV" sz="1600" dirty="0" smtClean="0"/>
              <a:t> </a:t>
            </a:r>
            <a:r>
              <a:rPr lang="lv-LV" sz="1600" dirty="0" err="1" smtClean="0"/>
              <a:t>youtube</a:t>
            </a:r>
            <a:r>
              <a:rPr lang="lv-LV" sz="1600" dirty="0" smtClean="0"/>
              <a:t> </a:t>
            </a:r>
            <a:r>
              <a:rPr lang="lv-LV" sz="1600" dirty="0" err="1" smtClean="0"/>
              <a:t>channel</a:t>
            </a:r>
            <a:r>
              <a:rPr lang="lv-LV" sz="1600" dirty="0" smtClean="0"/>
              <a:t>.</a:t>
            </a:r>
          </a:p>
          <a:p>
            <a:pPr marL="0" indent="0">
              <a:buNone/>
            </a:pPr>
            <a:r>
              <a:rPr lang="en-GB" sz="1600" dirty="0" smtClean="0">
                <a:hlinkClick r:id="rId3"/>
              </a:rPr>
              <a:t>https</a:t>
            </a:r>
            <a:r>
              <a:rPr lang="en-GB" sz="1600" dirty="0">
                <a:hlinkClick r:id="rId3"/>
              </a:rPr>
              <a:t>://www.youtube.com/@</a:t>
            </a:r>
            <a:r>
              <a:rPr lang="en-GB" sz="1600" dirty="0" smtClean="0">
                <a:hlinkClick r:id="rId3"/>
              </a:rPr>
              <a:t>BalticNatureTourism</a:t>
            </a:r>
            <a:endParaRPr lang="lv-LV" sz="1600" dirty="0" smtClean="0"/>
          </a:p>
          <a:p>
            <a:pPr marL="0" indent="0">
              <a:buNone/>
            </a:pPr>
            <a:r>
              <a:rPr lang="lv-LV" sz="1600" dirty="0" err="1" smtClean="0"/>
              <a:t>All</a:t>
            </a:r>
            <a:r>
              <a:rPr lang="lv-LV" sz="1600" dirty="0" smtClean="0"/>
              <a:t> </a:t>
            </a:r>
            <a:r>
              <a:rPr lang="lv-LV" sz="1600" dirty="0" err="1" smtClean="0"/>
              <a:t>reels</a:t>
            </a:r>
            <a:r>
              <a:rPr lang="lv-LV" sz="1600" dirty="0" smtClean="0"/>
              <a:t> </a:t>
            </a:r>
            <a:r>
              <a:rPr lang="lv-LV" sz="1600" dirty="0" err="1" smtClean="0"/>
              <a:t>can</a:t>
            </a:r>
            <a:r>
              <a:rPr lang="lv-LV" sz="1600" dirty="0" smtClean="0"/>
              <a:t> </a:t>
            </a:r>
            <a:r>
              <a:rPr lang="lv-LV" sz="1600" dirty="0" err="1" smtClean="0"/>
              <a:t>be</a:t>
            </a:r>
            <a:r>
              <a:rPr lang="lv-LV" sz="1600" dirty="0" smtClean="0"/>
              <a:t> </a:t>
            </a:r>
            <a:r>
              <a:rPr lang="lv-LV" sz="1600" dirty="0" err="1" smtClean="0"/>
              <a:t>downloaded</a:t>
            </a:r>
            <a:r>
              <a:rPr lang="lv-LV" sz="1600" dirty="0" smtClean="0"/>
              <a:t> </a:t>
            </a:r>
            <a:r>
              <a:rPr lang="lv-LV" sz="1600" dirty="0" err="1" smtClean="0"/>
              <a:t>from</a:t>
            </a:r>
            <a:r>
              <a:rPr lang="lv-LV" sz="1600" dirty="0" smtClean="0"/>
              <a:t> </a:t>
            </a:r>
            <a:r>
              <a:rPr lang="lv-LV" sz="1600" dirty="0" err="1" smtClean="0"/>
              <a:t>here</a:t>
            </a:r>
            <a:r>
              <a:rPr lang="lv-LV" sz="1600" dirty="0"/>
              <a:t> - </a:t>
            </a:r>
            <a:r>
              <a:rPr lang="lv-LV" sz="1600" dirty="0">
                <a:hlinkClick r:id="rId4"/>
              </a:rPr>
              <a:t>https://files.fm/u/3s9u5awenk</a:t>
            </a:r>
            <a:endParaRPr lang="lv-LV" sz="1600" dirty="0" smtClean="0"/>
          </a:p>
          <a:p>
            <a:pPr marL="0" indent="0">
              <a:buNone/>
            </a:pPr>
            <a:endParaRPr lang="lv-LV" sz="1600" dirty="0" smtClean="0"/>
          </a:p>
          <a:p>
            <a:pPr marL="0" indent="0">
              <a:buNone/>
            </a:pPr>
            <a:endParaRPr lang="lv-LV" sz="1600" dirty="0"/>
          </a:p>
          <a:p>
            <a:pPr marL="0" indent="0">
              <a:buNone/>
            </a:pPr>
            <a:endParaRPr lang="en-GB" sz="1600" dirty="0"/>
          </a:p>
        </p:txBody>
      </p:sp>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20072" y="3861048"/>
            <a:ext cx="2873396" cy="2543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1600" y="3933056"/>
            <a:ext cx="2927689" cy="2771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27107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338"/>
            <a:ext cx="8229600" cy="964406"/>
          </a:xfrm>
        </p:spPr>
        <p:txBody>
          <a:bodyPr/>
          <a:lstStyle/>
          <a:p>
            <a:r>
              <a:rPr lang="en-GB" sz="2400" dirty="0">
                <a:solidFill>
                  <a:srgbClr val="1F497D"/>
                </a:solidFill>
              </a:rPr>
              <a:t>Activity 1.</a:t>
            </a:r>
            <a:r>
              <a:rPr lang="lv-LV" sz="2400" dirty="0">
                <a:solidFill>
                  <a:srgbClr val="1F497D"/>
                </a:solidFill>
              </a:rPr>
              <a:t>6</a:t>
            </a:r>
            <a:r>
              <a:rPr lang="en-GB" sz="2400" dirty="0">
                <a:solidFill>
                  <a:srgbClr val="1F497D"/>
                </a:solidFill>
              </a:rPr>
              <a:t/>
            </a:r>
            <a:br>
              <a:rPr lang="en-GB" sz="2400" dirty="0">
                <a:solidFill>
                  <a:srgbClr val="1F497D"/>
                </a:solidFill>
              </a:rPr>
            </a:br>
            <a:r>
              <a:rPr lang="en-GB" sz="2400" dirty="0">
                <a:solidFill>
                  <a:srgbClr val="1F497D"/>
                </a:solidFill>
              </a:rPr>
              <a:t> </a:t>
            </a:r>
            <a:r>
              <a:rPr lang="en-GB" sz="2400" b="1" dirty="0">
                <a:solidFill>
                  <a:srgbClr val="1F497D"/>
                </a:solidFill>
              </a:rPr>
              <a:t>Estonian-Latvian nature tourism product promo materials </a:t>
            </a:r>
            <a:endParaRPr lang="en-GB" dirty="0"/>
          </a:p>
        </p:txBody>
      </p:sp>
      <p:sp>
        <p:nvSpPr>
          <p:cNvPr id="3" name="Content Placeholder 2"/>
          <p:cNvSpPr>
            <a:spLocks noGrp="1"/>
          </p:cNvSpPr>
          <p:nvPr>
            <p:ph idx="1"/>
          </p:nvPr>
        </p:nvSpPr>
        <p:spPr>
          <a:xfrm>
            <a:off x="155575" y="1196752"/>
            <a:ext cx="4779256" cy="3240360"/>
          </a:xfrm>
        </p:spPr>
        <p:txBody>
          <a:bodyPr>
            <a:normAutofit fontScale="92500" lnSpcReduction="10000"/>
          </a:bodyPr>
          <a:lstStyle/>
          <a:p>
            <a:pPr marL="0" indent="0">
              <a:buNone/>
            </a:pPr>
            <a:r>
              <a:rPr lang="en-US" sz="1400" dirty="0" smtClean="0"/>
              <a:t>Continuing </a:t>
            </a:r>
            <a:r>
              <a:rPr lang="en-US" sz="1400" dirty="0"/>
              <a:t>the good practice - the Summer #06, the Autumn #07 and the Winter #08 </a:t>
            </a:r>
            <a:r>
              <a:rPr lang="en-US" sz="1400" dirty="0" smtClean="0"/>
              <a:t>newsletters</a:t>
            </a:r>
            <a:r>
              <a:rPr lang="lv-LV" sz="1400" dirty="0" smtClean="0"/>
              <a:t> were all printed in </a:t>
            </a:r>
            <a:r>
              <a:rPr lang="en-GB" sz="1400" dirty="0" smtClean="0"/>
              <a:t>500 </a:t>
            </a:r>
            <a:r>
              <a:rPr lang="en-GB" sz="1400" dirty="0"/>
              <a:t>copies </a:t>
            </a:r>
            <a:r>
              <a:rPr lang="en-GB" sz="1400" dirty="0" smtClean="0"/>
              <a:t>for </a:t>
            </a:r>
            <a:r>
              <a:rPr lang="en-GB" sz="1400" dirty="0"/>
              <a:t>marketing purposes to be distributed at events</a:t>
            </a:r>
            <a:r>
              <a:rPr lang="en-GB" sz="1400" dirty="0" smtClean="0"/>
              <a:t>.</a:t>
            </a:r>
            <a:endParaRPr lang="lv-LV" sz="1400" dirty="0" smtClean="0"/>
          </a:p>
          <a:p>
            <a:pPr marL="0" indent="0">
              <a:buNone/>
            </a:pPr>
            <a:endParaRPr lang="lv-LV" sz="1400" dirty="0"/>
          </a:p>
          <a:p>
            <a:pPr marL="0" indent="0">
              <a:buNone/>
            </a:pPr>
            <a:r>
              <a:rPr lang="en-US" sz="1400" dirty="0"/>
              <a:t>The professional quality 3min long promotional BNT video was finalized during the period, it features the nature values and product experiences</a:t>
            </a:r>
            <a:r>
              <a:rPr lang="en-US" sz="1400" dirty="0" smtClean="0"/>
              <a:t>.</a:t>
            </a:r>
            <a:endParaRPr lang="en-US" sz="1400" dirty="0"/>
          </a:p>
          <a:p>
            <a:pPr marL="0" indent="0">
              <a:buNone/>
            </a:pPr>
            <a:r>
              <a:rPr lang="en-US" sz="1400" dirty="0">
                <a:hlinkClick r:id="rId2"/>
              </a:rPr>
              <a:t>https://</a:t>
            </a:r>
            <a:r>
              <a:rPr lang="en-US" sz="1400" dirty="0" smtClean="0">
                <a:hlinkClick r:id="rId2"/>
              </a:rPr>
              <a:t>youtu.be/ekoqkeI2CXk?si=2UKvrx84Oho6srt6</a:t>
            </a:r>
            <a:endParaRPr lang="lv-LV" sz="1400" dirty="0"/>
          </a:p>
          <a:p>
            <a:pPr marL="0" indent="0">
              <a:buNone/>
            </a:pPr>
            <a:endParaRPr lang="lv-LV" sz="1400" dirty="0"/>
          </a:p>
          <a:p>
            <a:pPr marL="0" indent="0">
              <a:buNone/>
            </a:pPr>
            <a:r>
              <a:rPr lang="en-US" sz="1400" dirty="0"/>
              <a:t>During the period, LC printed 500 copies of small promo info leaflets/cards carrying nature tourism product visual identity for distribution in the sales and marketing </a:t>
            </a:r>
            <a:r>
              <a:rPr lang="en-US" sz="1400" dirty="0" smtClean="0"/>
              <a:t>events/channels.</a:t>
            </a:r>
            <a:endParaRPr lang="en-US" sz="1400" dirty="0"/>
          </a:p>
          <a:p>
            <a:pPr marL="0" indent="0">
              <a:buNone/>
            </a:pPr>
            <a:r>
              <a:rPr lang="en-US" sz="1400" dirty="0"/>
              <a:t>Small info cards in 100 copies were printed for promotion of the upcoming FAM trip during the London Embassy event on 12.12.2024</a:t>
            </a:r>
            <a:r>
              <a:rPr lang="en-US" sz="1400" dirty="0" smtClean="0"/>
              <a:t>.</a:t>
            </a:r>
            <a:endParaRPr lang="en-GB" sz="1400" dirty="0"/>
          </a:p>
        </p:txBody>
      </p:sp>
      <p:sp>
        <p:nvSpPr>
          <p:cNvPr id="4" name="AutoShape 2" descr="blob:https://web.whatsapp.com/dd7cf6b6-9c5b-4fe6-aac9-f87ef107d99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5" descr="blob:https://web.whatsapp.com/d98ef285-b69e-4bc5-8516-aac2176d966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19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28640" y="5386494"/>
            <a:ext cx="5010647" cy="1364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4831" y="1115791"/>
            <a:ext cx="4104456" cy="4270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4336772"/>
            <a:ext cx="3646802" cy="233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00489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008112"/>
          </a:xfrm>
        </p:spPr>
        <p:txBody>
          <a:bodyPr>
            <a:normAutofit/>
          </a:bodyPr>
          <a:lstStyle/>
          <a:p>
            <a:r>
              <a:rPr lang="en-GB" sz="2000" dirty="0" smtClean="0">
                <a:solidFill>
                  <a:srgbClr val="1F497D"/>
                </a:solidFill>
              </a:rPr>
              <a:t> </a:t>
            </a:r>
            <a:r>
              <a:rPr lang="lv-LV" sz="2400" b="1" dirty="0" smtClean="0">
                <a:solidFill>
                  <a:srgbClr val="1F497D"/>
                </a:solidFill>
              </a:rPr>
              <a:t>New SPRING 2025 newsletter #09</a:t>
            </a:r>
            <a:endParaRPr lang="en-US" sz="2400" dirty="0"/>
          </a:p>
        </p:txBody>
      </p:sp>
      <p:sp>
        <p:nvSpPr>
          <p:cNvPr id="3" name="Content Placeholder 2"/>
          <p:cNvSpPr>
            <a:spLocks noGrp="1"/>
          </p:cNvSpPr>
          <p:nvPr>
            <p:ph idx="1"/>
          </p:nvPr>
        </p:nvSpPr>
        <p:spPr>
          <a:xfrm>
            <a:off x="386371" y="1196752"/>
            <a:ext cx="8352928" cy="1872208"/>
          </a:xfrm>
        </p:spPr>
        <p:txBody>
          <a:bodyPr>
            <a:normAutofit/>
          </a:bodyPr>
          <a:lstStyle/>
          <a:p>
            <a:pPr marL="0" indent="0">
              <a:buNone/>
            </a:pPr>
            <a:r>
              <a:rPr lang="lv-LV" sz="1600" b="1" dirty="0">
                <a:solidFill>
                  <a:srgbClr val="1F497D"/>
                </a:solidFill>
              </a:rPr>
              <a:t>New SPRING 2025 newsletter #</a:t>
            </a:r>
            <a:r>
              <a:rPr lang="lv-LV" sz="1600" b="1" dirty="0" smtClean="0">
                <a:solidFill>
                  <a:srgbClr val="1F497D"/>
                </a:solidFill>
              </a:rPr>
              <a:t>09 has been prepared. Will be printed in April.</a:t>
            </a:r>
            <a:endParaRPr lang="lv-LV" sz="1600" dirty="0" smtClean="0">
              <a:hlinkClick r:id="rId2"/>
            </a:endParaRPr>
          </a:p>
          <a:p>
            <a:pPr marL="0" indent="0">
              <a:buNone/>
            </a:pPr>
            <a:endParaRPr lang="lv-LV" sz="1600" dirty="0">
              <a:hlinkClick r:id="rId2"/>
            </a:endParaRPr>
          </a:p>
          <a:p>
            <a:pPr marL="0" indent="0">
              <a:buNone/>
            </a:pPr>
            <a:r>
              <a:rPr lang="en-US" sz="1600" dirty="0" smtClean="0">
                <a:hlinkClick r:id="rId2"/>
              </a:rPr>
              <a:t>https</a:t>
            </a:r>
            <a:r>
              <a:rPr lang="en-US" sz="1600" dirty="0">
                <a:hlinkClick r:id="rId2"/>
              </a:rPr>
              <a:t>://</a:t>
            </a:r>
            <a:r>
              <a:rPr lang="en-US" sz="1600" dirty="0" smtClean="0">
                <a:hlinkClick r:id="rId2"/>
              </a:rPr>
              <a:t>balticnaturetourism.com/g/www/cms/c00003/Baltic-Nature-Tourism-Newsletter-Nr-9.pdf</a:t>
            </a:r>
            <a:endParaRPr lang="lv-LV" sz="1600" dirty="0" smtClean="0"/>
          </a:p>
          <a:p>
            <a:pPr marL="0" indent="0">
              <a:buNone/>
            </a:pPr>
            <a:endParaRPr lang="en-US" sz="16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46" y="2420888"/>
            <a:ext cx="8977864"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8142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143000"/>
          </a:xfrm>
        </p:spPr>
        <p:txBody>
          <a:bodyPr>
            <a:normAutofit fontScale="90000"/>
          </a:bodyPr>
          <a:lstStyle/>
          <a:p>
            <a:r>
              <a:rPr lang="en-GB" sz="2400" dirty="0">
                <a:solidFill>
                  <a:srgbClr val="1F497D"/>
                </a:solidFill>
              </a:rPr>
              <a:t>Activity </a:t>
            </a:r>
            <a:r>
              <a:rPr lang="en-GB" sz="2400" dirty="0" smtClean="0">
                <a:solidFill>
                  <a:srgbClr val="1F497D"/>
                </a:solidFill>
              </a:rPr>
              <a:t>1.</a:t>
            </a:r>
            <a:r>
              <a:rPr lang="lv-LV" sz="2400" dirty="0">
                <a:solidFill>
                  <a:srgbClr val="1F497D"/>
                </a:solidFill>
              </a:rPr>
              <a:t>8</a:t>
            </a:r>
            <a:r>
              <a:rPr lang="en-GB" sz="2400" dirty="0">
                <a:solidFill>
                  <a:srgbClr val="1F497D"/>
                </a:solidFill>
              </a:rPr>
              <a:t/>
            </a:r>
            <a:br>
              <a:rPr lang="en-GB" sz="2400" dirty="0">
                <a:solidFill>
                  <a:srgbClr val="1F497D"/>
                </a:solidFill>
              </a:rPr>
            </a:br>
            <a:r>
              <a:rPr lang="en-GB" sz="2400" dirty="0">
                <a:solidFill>
                  <a:srgbClr val="1F497D"/>
                </a:solidFill>
              </a:rPr>
              <a:t> </a:t>
            </a:r>
            <a:r>
              <a:rPr lang="en-GB" sz="2400" b="1" dirty="0">
                <a:solidFill>
                  <a:srgbClr val="1F497D"/>
                </a:solidFill>
              </a:rPr>
              <a:t>Nature tourism web </a:t>
            </a:r>
            <a:r>
              <a:rPr lang="en-GB" sz="2400" b="1" dirty="0" smtClean="0">
                <a:solidFill>
                  <a:srgbClr val="1F497D"/>
                </a:solidFill>
              </a:rPr>
              <a:t>platform</a:t>
            </a:r>
            <a:r>
              <a:rPr lang="lv-LV" sz="2400" b="1" dirty="0">
                <a:solidFill>
                  <a:srgbClr val="1F497D"/>
                </a:solidFill>
              </a:rPr>
              <a:t/>
            </a:r>
            <a:br>
              <a:rPr lang="lv-LV" sz="2400" b="1" dirty="0">
                <a:solidFill>
                  <a:srgbClr val="1F497D"/>
                </a:solidFill>
              </a:rPr>
            </a:br>
            <a:r>
              <a:rPr lang="lv-LV" sz="2400" b="1" dirty="0">
                <a:solidFill>
                  <a:srgbClr val="1F497D"/>
                </a:solidFill>
                <a:hlinkClick r:id="rId2"/>
              </a:rPr>
              <a:t>https://</a:t>
            </a:r>
            <a:r>
              <a:rPr lang="lv-LV" sz="2400" b="1" dirty="0" smtClean="0">
                <a:solidFill>
                  <a:srgbClr val="1F497D"/>
                </a:solidFill>
                <a:hlinkClick r:id="rId2"/>
              </a:rPr>
              <a:t>balticnaturetourism.com</a:t>
            </a:r>
            <a:endParaRPr lang="en-GB" dirty="0"/>
          </a:p>
        </p:txBody>
      </p:sp>
      <p:sp>
        <p:nvSpPr>
          <p:cNvPr id="3" name="Content Placeholder 2"/>
          <p:cNvSpPr>
            <a:spLocks noGrp="1"/>
          </p:cNvSpPr>
          <p:nvPr>
            <p:ph idx="1"/>
          </p:nvPr>
        </p:nvSpPr>
        <p:spPr>
          <a:xfrm>
            <a:off x="467544" y="5237913"/>
            <a:ext cx="8252568" cy="1474526"/>
          </a:xfrm>
        </p:spPr>
        <p:txBody>
          <a:bodyPr>
            <a:normAutofit fontScale="85000" lnSpcReduction="20000"/>
          </a:bodyPr>
          <a:lstStyle/>
          <a:p>
            <a:pPr marL="0" indent="0">
              <a:buNone/>
            </a:pPr>
            <a:r>
              <a:rPr lang="en-US" sz="2000" dirty="0"/>
              <a:t>Over the past six months, the project website has been visited by more than 7,100 unique visitors. </a:t>
            </a:r>
            <a:endParaRPr lang="lv-LV" sz="2000" dirty="0" smtClean="0"/>
          </a:p>
          <a:p>
            <a:pPr marL="0" indent="0">
              <a:buNone/>
            </a:pPr>
            <a:r>
              <a:rPr lang="en-US" sz="2000" dirty="0" smtClean="0"/>
              <a:t>A </a:t>
            </a:r>
            <a:r>
              <a:rPr lang="en-US" sz="2000" dirty="0"/>
              <a:t>very good observation is that the UK is in first place among all countries when grouping active users by country. Almost every 5th page visitor is from the </a:t>
            </a:r>
            <a:r>
              <a:rPr lang="en-US" sz="2000" dirty="0" smtClean="0"/>
              <a:t>UK</a:t>
            </a:r>
            <a:r>
              <a:rPr lang="en-US" sz="2000" dirty="0"/>
              <a:t>. </a:t>
            </a:r>
            <a:endParaRPr lang="lv-LV" sz="2000" dirty="0" smtClean="0"/>
          </a:p>
          <a:p>
            <a:pPr marL="0" indent="0">
              <a:buNone/>
            </a:pPr>
            <a:r>
              <a:rPr lang="en-US" sz="2000" dirty="0" smtClean="0"/>
              <a:t>Google </a:t>
            </a:r>
            <a:r>
              <a:rPr lang="en-US" sz="2000" dirty="0"/>
              <a:t>organic search and direct links are the two main ways visitors reach the project website.</a:t>
            </a:r>
            <a:endParaRPr lang="en-GB" sz="2000" dirty="0" smtClean="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1268759"/>
            <a:ext cx="7488832" cy="3981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531690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21801</TotalTime>
  <Words>1464</Words>
  <Application>Microsoft Office PowerPoint</Application>
  <PresentationFormat>On-screen Show (4:3)</PresentationFormat>
  <Paragraphs>118</Paragraphs>
  <Slides>20</Slides>
  <Notes>5</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Exporting Baltic Nature Tourism to UK (NAT-TOUR-EXPO)  </vt:lpstr>
      <vt:lpstr>Programme reporting periods and logos</vt:lpstr>
      <vt:lpstr>Planned project activities</vt:lpstr>
      <vt:lpstr>Activity 1.2  Training support to SMES for product development and improvement</vt:lpstr>
      <vt:lpstr>Activity 1.2  Face-to-face events</vt:lpstr>
      <vt:lpstr>Activity 1.4  Nature tourism product development </vt:lpstr>
      <vt:lpstr>Activity 1.6  Estonian-Latvian nature tourism product promo materials </vt:lpstr>
      <vt:lpstr> New SPRING 2025 newsletter #09</vt:lpstr>
      <vt:lpstr>Activity 1.8  Nature tourism web platform https://balticnaturetourism.com</vt:lpstr>
      <vt:lpstr> Nature tourism web platform Statistics since last meeting (since 09.2024.)</vt:lpstr>
      <vt:lpstr>Activity 2.1  Estonian-Latvian nature tourism product presentation at specialised travel trade events  </vt:lpstr>
      <vt:lpstr>Activity 2.1  Estonian-Latvian nature tourism product presentation at specialised travel trade events  </vt:lpstr>
      <vt:lpstr>Activity 2.1  Estonian-Latvian nature tourism product presentation at specialised travel trade events  </vt:lpstr>
      <vt:lpstr>Activity 2.1  Estonian-Latvian nature tourism product presentation at specialised travel trade events  </vt:lpstr>
      <vt:lpstr>Activity 2.1  Estonian-Latvian nature tourism product presentation at specialised travel trade events  </vt:lpstr>
      <vt:lpstr>Activity 2.2  FAM trips for UK tour operators, travel companies and media </vt:lpstr>
      <vt:lpstr>Activity 2.3  Estonian-Latvian nature tourism product presentation at travel markets </vt:lpstr>
      <vt:lpstr>Activity 2.4  Estonian-Latvian nature tourism product presentation to nature organisations in the UK</vt:lpstr>
      <vt:lpstr>Activity 2.8  Review of other sales and marketing platforms</vt:lpstr>
      <vt:lpstr>PowerPoint Presentation</vt:lpstr>
    </vt:vector>
  </TitlesOfParts>
  <Company>Unknown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Antra Damberga</dc:creator>
  <cp:lastModifiedBy>toms</cp:lastModifiedBy>
  <cp:revision>266</cp:revision>
  <dcterms:created xsi:type="dcterms:W3CDTF">2020-06-18T07:41:26Z</dcterms:created>
  <dcterms:modified xsi:type="dcterms:W3CDTF">2025-03-26T14:05:34Z</dcterms:modified>
</cp:coreProperties>
</file>